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1944" r:id="rId2"/>
    <p:sldId id="1976" r:id="rId3"/>
    <p:sldId id="1963" r:id="rId4"/>
    <p:sldId id="1962" r:id="rId5"/>
    <p:sldId id="1954" r:id="rId6"/>
    <p:sldId id="1974" r:id="rId7"/>
    <p:sldId id="1966" r:id="rId8"/>
    <p:sldId id="1967" r:id="rId9"/>
    <p:sldId id="1968" r:id="rId10"/>
    <p:sldId id="1969" r:id="rId11"/>
    <p:sldId id="1970" r:id="rId12"/>
    <p:sldId id="1946" r:id="rId13"/>
    <p:sldId id="1980" r:id="rId14"/>
    <p:sldId id="1949" r:id="rId15"/>
    <p:sldId id="1979" r:id="rId16"/>
    <p:sldId id="1950" r:id="rId17"/>
    <p:sldId id="1981" r:id="rId18"/>
    <p:sldId id="1972" r:id="rId19"/>
    <p:sldId id="1977" r:id="rId20"/>
    <p:sldId id="1948" r:id="rId21"/>
    <p:sldId id="1978" r:id="rId22"/>
    <p:sldId id="1975" r:id="rId23"/>
    <p:sldId id="1945" r:id="rId24"/>
  </p:sldIdLst>
  <p:sldSz cx="9144000" cy="6858000" type="screen4x3"/>
  <p:notesSz cx="6858000" cy="9661525"/>
  <p:custShowLst>
    <p:custShow name="Mustermann1" id="0">
      <p:sldLst/>
    </p:custShow>
  </p:custShowLst>
  <p:custDataLst>
    <p:tags r:id="rId27"/>
  </p:custDataLst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9">
          <p15:clr>
            <a:srgbClr val="A4A3A4"/>
          </p15:clr>
        </p15:guide>
        <p15:guide id="2" orient="horz" pos="3867">
          <p15:clr>
            <a:srgbClr val="A4A3A4"/>
          </p15:clr>
        </p15:guide>
        <p15:guide id="3" orient="horz" pos="801">
          <p15:clr>
            <a:srgbClr val="A4A3A4"/>
          </p15:clr>
        </p15:guide>
        <p15:guide id="4" orient="horz" pos="534">
          <p15:clr>
            <a:srgbClr val="A4A3A4"/>
          </p15:clr>
        </p15:guide>
        <p15:guide id="5" orient="horz" pos="703">
          <p15:clr>
            <a:srgbClr val="A4A3A4"/>
          </p15:clr>
        </p15:guide>
        <p15:guide id="6" orient="horz" pos="4121">
          <p15:clr>
            <a:srgbClr val="A4A3A4"/>
          </p15:clr>
        </p15:guide>
        <p15:guide id="7" orient="horz" pos="702">
          <p15:clr>
            <a:srgbClr val="A4A3A4"/>
          </p15:clr>
        </p15:guide>
        <p15:guide id="8" orient="horz" pos="1092">
          <p15:clr>
            <a:srgbClr val="A4A3A4"/>
          </p15:clr>
        </p15:guide>
        <p15:guide id="9" pos="5447">
          <p15:clr>
            <a:srgbClr val="A4A3A4"/>
          </p15:clr>
        </p15:guide>
        <p15:guide id="10" pos="2955">
          <p15:clr>
            <a:srgbClr val="A4A3A4"/>
          </p15:clr>
        </p15:guide>
        <p15:guide id="11" pos="367">
          <p15:clr>
            <a:srgbClr val="A4A3A4"/>
          </p15:clr>
        </p15:guide>
        <p15:guide id="12" pos="1394">
          <p15:clr>
            <a:srgbClr val="A4A3A4"/>
          </p15:clr>
        </p15:guide>
        <p15:guide id="13" pos="130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43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CC00"/>
    <a:srgbClr val="FF3300"/>
    <a:srgbClr val="00377E"/>
    <a:srgbClr val="800000"/>
    <a:srgbClr val="990000"/>
    <a:srgbClr val="CC0000"/>
    <a:srgbClr val="005EAD"/>
    <a:srgbClr val="002F52"/>
    <a:srgbClr val="0037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84" autoAdjust="0"/>
    <p:restoredTop sz="94626" autoAdjust="0"/>
  </p:normalViewPr>
  <p:slideViewPr>
    <p:cSldViewPr snapToGrid="0" showGuides="1">
      <p:cViewPr varScale="1">
        <p:scale>
          <a:sx n="145" d="100"/>
          <a:sy n="145" d="100"/>
        </p:scale>
        <p:origin x="2178" y="120"/>
      </p:cViewPr>
      <p:guideLst>
        <p:guide orient="horz" pos="119"/>
        <p:guide orient="horz" pos="3867"/>
        <p:guide orient="horz" pos="801"/>
        <p:guide orient="horz" pos="534"/>
        <p:guide orient="horz" pos="703"/>
        <p:guide orient="horz" pos="4121"/>
        <p:guide orient="horz" pos="702"/>
        <p:guide orient="horz" pos="1092"/>
        <p:guide pos="5447"/>
        <p:guide pos="2955"/>
        <p:guide pos="367"/>
        <p:guide pos="1394"/>
        <p:guide pos="13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0" d="100"/>
          <a:sy n="110" d="100"/>
        </p:scale>
        <p:origin x="5268" y="126"/>
      </p:cViewPr>
      <p:guideLst>
        <p:guide orient="horz" pos="3043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4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84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77338"/>
            <a:ext cx="2971800" cy="48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9177338"/>
            <a:ext cx="2971800" cy="48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fld id="{D54606BC-1185-6343-8CD4-1A7CC7DA3AB6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9445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-2081213" y="536575"/>
            <a:ext cx="11022013" cy="82661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8197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85750" y="8910638"/>
            <a:ext cx="6286500" cy="43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Textformatierung des Masters zu bearbeiten.</a:t>
            </a:r>
          </a:p>
        </p:txBody>
      </p:sp>
    </p:spTree>
    <p:extLst>
      <p:ext uri="{BB962C8B-B14F-4D97-AF65-F5344CB8AC3E}">
        <p14:creationId xmlns:p14="http://schemas.microsoft.com/office/powerpoint/2010/main" val="16122181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1pPr>
    <a:lvl2pPr marL="4572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2pPr>
    <a:lvl3pPr marL="9144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3pPr>
    <a:lvl4pPr marL="13716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4pPr>
    <a:lvl5pPr marL="18288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4992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5" Type="http://schemas.openxmlformats.org/officeDocument/2006/relationships/image" Target="../media/image7.png"/><Relationship Id="rId4" Type="http://schemas.openxmlformats.org/officeDocument/2006/relationships/image" Target="../media/image5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73088" y="184706"/>
            <a:ext cx="8063999" cy="369332"/>
          </a:xfrm>
          <a:prstGeom prst="rect">
            <a:avLst/>
          </a:prstGeom>
        </p:spPr>
        <p:txBody>
          <a:bodyPr lIns="0" anchor="ctr"/>
          <a:lstStyle/>
          <a:p>
            <a:r>
              <a:rPr lang="en-GB" noProof="0" dirty="0"/>
              <a:t>Title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73088" y="1448672"/>
            <a:ext cx="8064499" cy="433832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3BDC0EC7-4908-BF4F-9C97-5A659E4EFB3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86541" y="5818708"/>
            <a:ext cx="7350546" cy="292162"/>
          </a:xfrm>
          <a:prstGeom prst="rect">
            <a:avLst/>
          </a:prstGeom>
        </p:spPr>
        <p:txBody>
          <a:bodyPr lIns="0" tIns="0" bIns="0" anchor="t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377D"/>
              </a:buClr>
              <a:buSzTx/>
              <a:buFont typeface="Wingdings" charset="0"/>
              <a:buNone/>
              <a:tabLst/>
              <a:defRPr sz="900" b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79413" indent="0">
              <a:buNone/>
              <a:defRPr/>
            </a:lvl2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377D"/>
              </a:buClr>
              <a:buSzTx/>
              <a:buFont typeface="Wingdings" charset="0"/>
              <a:buNone/>
              <a:tabLst/>
              <a:defRPr/>
            </a:pPr>
            <a:r>
              <a:rPr lang="en-GB" noProof="0" dirty="0"/>
              <a:t>Sources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DFCBA60-F2B9-0540-B242-1262C366CC74}"/>
              </a:ext>
            </a:extLst>
          </p:cNvPr>
          <p:cNvSpPr txBox="1"/>
          <p:nvPr userDrawn="1"/>
        </p:nvSpPr>
        <p:spPr>
          <a:xfrm>
            <a:off x="582613" y="5818707"/>
            <a:ext cx="703927" cy="1384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GB" sz="900" b="1" dirty="0">
                <a:solidFill>
                  <a:schemeClr val="bg1">
                    <a:lumMod val="50000"/>
                  </a:schemeClr>
                </a:solidFill>
              </a:rPr>
              <a:t>References: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8661F07-037C-1744-B00D-EB26BB45FD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3088" y="581897"/>
            <a:ext cx="8063999" cy="274637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51353095"/>
      </p:ext>
    </p:extLst>
  </p:cSld>
  <p:clrMapOvr>
    <a:masterClrMapping/>
  </p:clrMapOvr>
  <p:transition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72400" y="184706"/>
            <a:ext cx="8063999" cy="369332"/>
          </a:xfrm>
          <a:prstGeom prst="rect">
            <a:avLst/>
          </a:prstGeom>
        </p:spPr>
        <p:txBody>
          <a:bodyPr lIns="0" anchor="ctr"/>
          <a:lstStyle/>
          <a:p>
            <a:r>
              <a:rPr lang="en-GB" noProof="0" dirty="0"/>
              <a:t>Title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73088" y="1448672"/>
            <a:ext cx="8063999" cy="452838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8661F07-037C-1744-B00D-EB26BB45FD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2400" y="583200"/>
            <a:ext cx="8063999" cy="273600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875893249"/>
      </p:ext>
    </p:extLst>
  </p:cSld>
  <p:clrMapOvr>
    <a:masterClrMapping/>
  </p:clrMapOvr>
  <p:transition>
    <p:dissolv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2C) + 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73088" y="184706"/>
            <a:ext cx="8063999" cy="369332"/>
          </a:xfrm>
          <a:prstGeom prst="rect">
            <a:avLst/>
          </a:prstGeom>
        </p:spPr>
        <p:txBody>
          <a:bodyPr lIns="0" anchor="ctr"/>
          <a:lstStyle/>
          <a:p>
            <a:r>
              <a:rPr lang="en-GB" noProof="0" dirty="0"/>
              <a:t>Title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73088" y="1448672"/>
            <a:ext cx="3780000" cy="433832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3BDC0EC7-4908-BF4F-9C97-5A659E4EFB3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86541" y="5818708"/>
            <a:ext cx="7350546" cy="292162"/>
          </a:xfrm>
          <a:prstGeom prst="rect">
            <a:avLst/>
          </a:prstGeom>
        </p:spPr>
        <p:txBody>
          <a:bodyPr lIns="0" tIns="0" bIns="0" anchor="t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377D"/>
              </a:buClr>
              <a:buSzTx/>
              <a:buFont typeface="Wingdings" charset="0"/>
              <a:buNone/>
              <a:tabLst/>
              <a:defRPr sz="900" b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79413" indent="0">
              <a:buNone/>
              <a:defRPr/>
            </a:lvl2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377D"/>
              </a:buClr>
              <a:buSzTx/>
              <a:buFont typeface="Wingdings" charset="0"/>
              <a:buNone/>
              <a:tabLst/>
              <a:defRPr/>
            </a:pPr>
            <a:r>
              <a:rPr lang="en-GB" noProof="0" dirty="0"/>
              <a:t>Sources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DFCBA60-F2B9-0540-B242-1262C366CC74}"/>
              </a:ext>
            </a:extLst>
          </p:cNvPr>
          <p:cNvSpPr txBox="1"/>
          <p:nvPr userDrawn="1"/>
        </p:nvSpPr>
        <p:spPr>
          <a:xfrm>
            <a:off x="582613" y="5818707"/>
            <a:ext cx="703927" cy="1384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GB" sz="900" b="1" dirty="0">
                <a:solidFill>
                  <a:schemeClr val="bg1">
                    <a:lumMod val="50000"/>
                  </a:schemeClr>
                </a:solidFill>
              </a:rPr>
              <a:t>References: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8661F07-037C-1744-B00D-EB26BB45FD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3088" y="581897"/>
            <a:ext cx="8063999" cy="274637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 dirty="0"/>
              <a:t>Subtitle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62EF3F6-F6E9-5042-B877-596582C374A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857087" y="1448672"/>
            <a:ext cx="3780000" cy="433832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80715932"/>
      </p:ext>
    </p:extLst>
  </p:cSld>
  <p:clrMapOvr>
    <a:masterClrMapping/>
  </p:clrMapOvr>
  <p:transition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2C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72400" y="184706"/>
            <a:ext cx="8063999" cy="369332"/>
          </a:xfrm>
          <a:prstGeom prst="rect">
            <a:avLst/>
          </a:prstGeom>
        </p:spPr>
        <p:txBody>
          <a:bodyPr lIns="0" anchor="ctr"/>
          <a:lstStyle/>
          <a:p>
            <a:r>
              <a:rPr lang="en-GB" noProof="0" dirty="0"/>
              <a:t>Title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8661F07-037C-1744-B00D-EB26BB45FD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2400" y="583200"/>
            <a:ext cx="8063999" cy="273600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 dirty="0"/>
              <a:t>Subtitle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9CB60196-2670-1E4E-9B83-83B9D30D80D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3088" y="1448672"/>
            <a:ext cx="3780000" cy="452838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C217A189-E2FB-3F4B-ABCD-C8FBBA962B55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857087" y="1448672"/>
            <a:ext cx="3780000" cy="452838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644154500"/>
      </p:ext>
    </p:extLst>
  </p:cSld>
  <p:clrMapOvr>
    <a:masterClrMapping/>
  </p:clrMapOvr>
  <p:transition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3C) + 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73088" y="184706"/>
            <a:ext cx="8063999" cy="369332"/>
          </a:xfrm>
          <a:prstGeom prst="rect">
            <a:avLst/>
          </a:prstGeom>
        </p:spPr>
        <p:txBody>
          <a:bodyPr lIns="0" anchor="ctr"/>
          <a:lstStyle/>
          <a:p>
            <a:r>
              <a:rPr lang="en-GB" noProof="0" dirty="0"/>
              <a:t>Title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73088" y="1448672"/>
            <a:ext cx="2520000" cy="433832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3BDC0EC7-4908-BF4F-9C97-5A659E4EFB3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86541" y="5818708"/>
            <a:ext cx="7350546" cy="292162"/>
          </a:xfrm>
          <a:prstGeom prst="rect">
            <a:avLst/>
          </a:prstGeom>
        </p:spPr>
        <p:txBody>
          <a:bodyPr lIns="0" tIns="0" bIns="0" anchor="t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377D"/>
              </a:buClr>
              <a:buSzTx/>
              <a:buFont typeface="Wingdings" charset="0"/>
              <a:buNone/>
              <a:tabLst/>
              <a:defRPr sz="900" b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79413" indent="0">
              <a:buNone/>
              <a:defRPr/>
            </a:lvl2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377D"/>
              </a:buClr>
              <a:buSzTx/>
              <a:buFont typeface="Wingdings" charset="0"/>
              <a:buNone/>
              <a:tabLst/>
              <a:defRPr/>
            </a:pPr>
            <a:r>
              <a:rPr lang="en-GB" noProof="0" dirty="0"/>
              <a:t>Sources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DFCBA60-F2B9-0540-B242-1262C366CC74}"/>
              </a:ext>
            </a:extLst>
          </p:cNvPr>
          <p:cNvSpPr txBox="1"/>
          <p:nvPr userDrawn="1"/>
        </p:nvSpPr>
        <p:spPr>
          <a:xfrm>
            <a:off x="582613" y="5818707"/>
            <a:ext cx="703927" cy="1384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GB" sz="900" b="1" dirty="0">
                <a:solidFill>
                  <a:schemeClr val="bg1">
                    <a:lumMod val="50000"/>
                  </a:schemeClr>
                </a:solidFill>
              </a:rPr>
              <a:t>References: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8661F07-037C-1744-B00D-EB26BB45FD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3088" y="581897"/>
            <a:ext cx="8063999" cy="274637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 dirty="0"/>
              <a:t>Subtitle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62EF3F6-F6E9-5042-B877-596582C374A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345088" y="1448672"/>
            <a:ext cx="2520000" cy="433832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A9BF1D72-C7DA-844D-9D02-3A0622DC17D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117087" y="1448672"/>
            <a:ext cx="2520000" cy="433832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951576585"/>
      </p:ext>
    </p:extLst>
  </p:cSld>
  <p:clrMapOvr>
    <a:masterClrMapping/>
  </p:clrMapOvr>
  <p:transition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3C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72400" y="184706"/>
            <a:ext cx="8063999" cy="369332"/>
          </a:xfrm>
          <a:prstGeom prst="rect">
            <a:avLst/>
          </a:prstGeom>
        </p:spPr>
        <p:txBody>
          <a:bodyPr lIns="0" anchor="ctr"/>
          <a:lstStyle/>
          <a:p>
            <a:r>
              <a:rPr lang="en-GB" noProof="0" dirty="0"/>
              <a:t>Title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8661F07-037C-1744-B00D-EB26BB45FD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2400" y="583200"/>
            <a:ext cx="8063999" cy="273600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 dirty="0"/>
              <a:t>Subtitle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24035B5A-D131-9E43-8819-54D8C7C5F65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3088" y="1448672"/>
            <a:ext cx="2520000" cy="452838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DA824A7B-3A0B-A54A-AD70-3A727E9C653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3345088" y="1448672"/>
            <a:ext cx="2520000" cy="452838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1B37D4C-618B-A04F-93D5-96AD3167BFE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117087" y="1448672"/>
            <a:ext cx="2520000" cy="452838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Text</a:t>
            </a:r>
          </a:p>
          <a:p>
            <a:pPr lvl="1"/>
            <a:r>
              <a:rPr lang="en-GB" noProof="0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08082518"/>
      </p:ext>
    </p:extLst>
  </p:cSld>
  <p:clrMapOvr>
    <a:masterClrMapping/>
  </p:clrMapOvr>
  <p:transition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rning 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2BFC69AB-ADCF-E041-BB63-A5BB6D80C4E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751293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DD5A821F-471D-1642-8AAE-398D4B6F271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3088" y="1448672"/>
            <a:ext cx="8064499" cy="413589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 b="1">
                <a:solidFill>
                  <a:srgbClr val="00377E"/>
                </a:solidFill>
              </a:defRPr>
            </a:lvl1pPr>
            <a:lvl2pPr marL="379413" indent="0">
              <a:buNone/>
              <a:defRPr/>
            </a:lvl2pPr>
          </a:lstStyle>
          <a:p>
            <a:pPr lvl="0"/>
            <a:r>
              <a:rPr lang="en-GB" noProof="0" dirty="0"/>
              <a:t>Headline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72400" y="184706"/>
            <a:ext cx="8063999" cy="369332"/>
          </a:xfrm>
          <a:prstGeom prst="rect">
            <a:avLst/>
          </a:prstGeom>
        </p:spPr>
        <p:txBody>
          <a:bodyPr lIns="0" anchor="ctr"/>
          <a:lstStyle/>
          <a:p>
            <a:r>
              <a:rPr lang="en-GB" noProof="0" dirty="0"/>
              <a:t>Title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8661F07-037C-1744-B00D-EB26BB45FD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2400" y="583200"/>
            <a:ext cx="8063999" cy="273600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 dirty="0"/>
              <a:t>Subtitle</a:t>
            </a:r>
          </a:p>
        </p:txBody>
      </p:sp>
      <p:sp>
        <p:nvSpPr>
          <p:cNvPr id="6" name="Richtungspfeil 5">
            <a:extLst>
              <a:ext uri="{FF2B5EF4-FFF2-40B4-BE49-F238E27FC236}">
                <a16:creationId xmlns:a16="http://schemas.microsoft.com/office/drawing/2014/main" id="{F5863112-C4A3-094E-881C-56CF812BDF6F}"/>
              </a:ext>
            </a:extLst>
          </p:cNvPr>
          <p:cNvSpPr/>
          <p:nvPr userDrawn="1"/>
        </p:nvSpPr>
        <p:spPr>
          <a:xfrm>
            <a:off x="818830" y="1862262"/>
            <a:ext cx="1424976" cy="4139999"/>
          </a:xfrm>
          <a:prstGeom prst="homePlate">
            <a:avLst>
              <a:gd name="adj" fmla="val 30597"/>
            </a:avLst>
          </a:prstGeom>
          <a:solidFill>
            <a:schemeClr val="bg1"/>
          </a:solidFill>
          <a:ln w="12700">
            <a:solidFill>
              <a:srgbClr val="0037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510" tIns="38755" rIns="77510" bIns="38755" rtlCol="0" anchor="ctr"/>
          <a:lstStyle/>
          <a:p>
            <a:pPr algn="ctr"/>
            <a:endParaRPr lang="en-US" sz="1385" dirty="0"/>
          </a:p>
        </p:txBody>
      </p:sp>
      <p:sp>
        <p:nvSpPr>
          <p:cNvPr id="7" name="Richtungspfeil 6">
            <a:extLst>
              <a:ext uri="{FF2B5EF4-FFF2-40B4-BE49-F238E27FC236}">
                <a16:creationId xmlns:a16="http://schemas.microsoft.com/office/drawing/2014/main" id="{E97FCA0C-BD0E-3D4B-883C-D081A0BBAB0C}"/>
              </a:ext>
            </a:extLst>
          </p:cNvPr>
          <p:cNvSpPr/>
          <p:nvPr userDrawn="1"/>
        </p:nvSpPr>
        <p:spPr>
          <a:xfrm>
            <a:off x="689998" y="1862262"/>
            <a:ext cx="1424976" cy="4139999"/>
          </a:xfrm>
          <a:prstGeom prst="homePlate">
            <a:avLst>
              <a:gd name="adj" fmla="val 30597"/>
            </a:avLst>
          </a:prstGeom>
          <a:solidFill>
            <a:srgbClr val="00377E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510" tIns="38755" rIns="77510" bIns="38755" rtlCol="0" anchor="ctr"/>
          <a:lstStyle/>
          <a:p>
            <a:pPr algn="ctr"/>
            <a:endParaRPr lang="en-US" sz="1385" dirty="0"/>
          </a:p>
        </p:txBody>
      </p:sp>
      <p:sp>
        <p:nvSpPr>
          <p:cNvPr id="8" name="Richtungspfeil 7">
            <a:extLst>
              <a:ext uri="{FF2B5EF4-FFF2-40B4-BE49-F238E27FC236}">
                <a16:creationId xmlns:a16="http://schemas.microsoft.com/office/drawing/2014/main" id="{D0E4C74F-F834-ED46-9242-187CBB5BBB12}"/>
              </a:ext>
            </a:extLst>
          </p:cNvPr>
          <p:cNvSpPr/>
          <p:nvPr userDrawn="1"/>
        </p:nvSpPr>
        <p:spPr>
          <a:xfrm>
            <a:off x="577186" y="1862262"/>
            <a:ext cx="1424976" cy="4139999"/>
          </a:xfrm>
          <a:prstGeom prst="homePlate">
            <a:avLst>
              <a:gd name="adj" fmla="val 30597"/>
            </a:avLst>
          </a:prstGeom>
          <a:solidFill>
            <a:schemeClr val="bg1"/>
          </a:solidFill>
          <a:ln w="12700">
            <a:solidFill>
              <a:srgbClr val="0037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510" tIns="38755" rIns="77510" bIns="38755" rtlCol="0" anchor="ctr"/>
          <a:lstStyle/>
          <a:p>
            <a:pPr algn="ctr"/>
            <a:endParaRPr lang="en-US" sz="1385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9792184-303E-1043-881E-83B8E522119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42868" y="3411105"/>
            <a:ext cx="1093612" cy="1013507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CDB0E940-A14D-C04F-A21F-2693423BA694}"/>
              </a:ext>
            </a:extLst>
          </p:cNvPr>
          <p:cNvSpPr/>
          <p:nvPr userDrawn="1"/>
        </p:nvSpPr>
        <p:spPr bwMode="auto">
          <a:xfrm>
            <a:off x="571900" y="1862262"/>
            <a:ext cx="8064499" cy="4140000"/>
          </a:xfrm>
          <a:prstGeom prst="rect">
            <a:avLst/>
          </a:prstGeom>
          <a:noFill/>
          <a:ln w="28575" cap="flat" cmpd="sng" algn="ctr">
            <a:solidFill>
              <a:srgbClr val="00377E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1" name="Inhaltsplatzhalter 20">
            <a:extLst>
              <a:ext uri="{FF2B5EF4-FFF2-40B4-BE49-F238E27FC236}">
                <a16:creationId xmlns:a16="http://schemas.microsoft.com/office/drawing/2014/main" id="{34BCB425-150D-BB43-8D50-06323DF2783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372638" y="1862138"/>
            <a:ext cx="6263362" cy="4140200"/>
          </a:xfrm>
          <a:prstGeom prst="rect">
            <a:avLst/>
          </a:prstGeom>
        </p:spPr>
        <p:txBody>
          <a:bodyPr lIns="180000" tIns="360000" bIns="360000"/>
          <a:lstStyle/>
          <a:p>
            <a:pPr lvl="0"/>
            <a:r>
              <a:rPr lang="de-DE" dirty="0"/>
              <a:t>Text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9760585"/>
      </p:ext>
    </p:extLst>
  </p:cSld>
  <p:clrMapOvr>
    <a:masterClrMapping/>
  </p:clrMapOvr>
  <p:transition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rning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2BFC69AB-ADCF-E041-BB63-A5BB6D80C4E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7772400" imgH="10058400" progId="TCLayout.ActiveDocument.1">
                  <p:embed/>
                </p:oleObj>
              </mc:Choice>
              <mc:Fallback>
                <p:oleObj name="think-cell Folie" r:id="rId3" imgW="7772400" imgH="10058400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2BFC69AB-ADCF-E041-BB63-A5BB6D80C4E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DD5A821F-471D-1642-8AAE-398D4B6F271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3088" y="1448672"/>
            <a:ext cx="8064499" cy="413589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 b="1">
                <a:solidFill>
                  <a:srgbClr val="00377E"/>
                </a:solidFill>
              </a:defRPr>
            </a:lvl1pPr>
            <a:lvl2pPr marL="379413" indent="0">
              <a:buNone/>
              <a:defRPr/>
            </a:lvl2pPr>
          </a:lstStyle>
          <a:p>
            <a:pPr lvl="0"/>
            <a:r>
              <a:rPr lang="en-GB" noProof="0" dirty="0"/>
              <a:t>Headline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72400" y="184706"/>
            <a:ext cx="8063999" cy="369332"/>
          </a:xfrm>
          <a:prstGeom prst="rect">
            <a:avLst/>
          </a:prstGeom>
        </p:spPr>
        <p:txBody>
          <a:bodyPr lIns="0" anchor="ctr"/>
          <a:lstStyle/>
          <a:p>
            <a:r>
              <a:rPr lang="en-GB" noProof="0" dirty="0"/>
              <a:t>Title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8661F07-037C-1744-B00D-EB26BB45FD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2400" y="583200"/>
            <a:ext cx="8063999" cy="273600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 dirty="0"/>
              <a:t>Subtitle</a:t>
            </a:r>
          </a:p>
        </p:txBody>
      </p:sp>
      <p:sp>
        <p:nvSpPr>
          <p:cNvPr id="6" name="Richtungspfeil 5">
            <a:extLst>
              <a:ext uri="{FF2B5EF4-FFF2-40B4-BE49-F238E27FC236}">
                <a16:creationId xmlns:a16="http://schemas.microsoft.com/office/drawing/2014/main" id="{F5863112-C4A3-094E-881C-56CF812BDF6F}"/>
              </a:ext>
            </a:extLst>
          </p:cNvPr>
          <p:cNvSpPr/>
          <p:nvPr userDrawn="1"/>
        </p:nvSpPr>
        <p:spPr>
          <a:xfrm>
            <a:off x="818830" y="1862262"/>
            <a:ext cx="1424976" cy="4139999"/>
          </a:xfrm>
          <a:prstGeom prst="homePlate">
            <a:avLst>
              <a:gd name="adj" fmla="val 30597"/>
            </a:avLst>
          </a:prstGeom>
          <a:solidFill>
            <a:schemeClr val="bg1"/>
          </a:solidFill>
          <a:ln w="12700">
            <a:solidFill>
              <a:srgbClr val="0037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510" tIns="38755" rIns="77510" bIns="38755" rtlCol="0" anchor="ctr"/>
          <a:lstStyle/>
          <a:p>
            <a:pPr algn="ctr"/>
            <a:endParaRPr lang="en-US" sz="1385" dirty="0"/>
          </a:p>
        </p:txBody>
      </p:sp>
      <p:sp>
        <p:nvSpPr>
          <p:cNvPr id="7" name="Richtungspfeil 6">
            <a:extLst>
              <a:ext uri="{FF2B5EF4-FFF2-40B4-BE49-F238E27FC236}">
                <a16:creationId xmlns:a16="http://schemas.microsoft.com/office/drawing/2014/main" id="{E97FCA0C-BD0E-3D4B-883C-D081A0BBAB0C}"/>
              </a:ext>
            </a:extLst>
          </p:cNvPr>
          <p:cNvSpPr/>
          <p:nvPr userDrawn="1"/>
        </p:nvSpPr>
        <p:spPr>
          <a:xfrm>
            <a:off x="689998" y="1862262"/>
            <a:ext cx="1424976" cy="4139999"/>
          </a:xfrm>
          <a:prstGeom prst="homePlate">
            <a:avLst>
              <a:gd name="adj" fmla="val 30597"/>
            </a:avLst>
          </a:prstGeom>
          <a:solidFill>
            <a:srgbClr val="00377E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510" tIns="38755" rIns="77510" bIns="38755" rtlCol="0" anchor="ctr"/>
          <a:lstStyle/>
          <a:p>
            <a:pPr algn="ctr"/>
            <a:endParaRPr lang="en-US" sz="1385" dirty="0"/>
          </a:p>
        </p:txBody>
      </p:sp>
      <p:sp>
        <p:nvSpPr>
          <p:cNvPr id="8" name="Richtungspfeil 7">
            <a:extLst>
              <a:ext uri="{FF2B5EF4-FFF2-40B4-BE49-F238E27FC236}">
                <a16:creationId xmlns:a16="http://schemas.microsoft.com/office/drawing/2014/main" id="{D0E4C74F-F834-ED46-9242-187CBB5BBB12}"/>
              </a:ext>
            </a:extLst>
          </p:cNvPr>
          <p:cNvSpPr/>
          <p:nvPr userDrawn="1"/>
        </p:nvSpPr>
        <p:spPr>
          <a:xfrm>
            <a:off x="577186" y="1862262"/>
            <a:ext cx="1424976" cy="4139999"/>
          </a:xfrm>
          <a:prstGeom prst="homePlate">
            <a:avLst>
              <a:gd name="adj" fmla="val 30597"/>
            </a:avLst>
          </a:prstGeom>
          <a:solidFill>
            <a:schemeClr val="bg1"/>
          </a:solidFill>
          <a:ln w="12700">
            <a:solidFill>
              <a:srgbClr val="0037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510" tIns="38755" rIns="77510" bIns="38755" rtlCol="0" anchor="ctr"/>
          <a:lstStyle/>
          <a:p>
            <a:pPr algn="ctr"/>
            <a:endParaRPr lang="en-US" sz="1385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CDB0E940-A14D-C04F-A21F-2693423BA694}"/>
              </a:ext>
            </a:extLst>
          </p:cNvPr>
          <p:cNvSpPr/>
          <p:nvPr userDrawn="1"/>
        </p:nvSpPr>
        <p:spPr bwMode="auto">
          <a:xfrm>
            <a:off x="571900" y="1862262"/>
            <a:ext cx="8064499" cy="4140000"/>
          </a:xfrm>
          <a:prstGeom prst="rect">
            <a:avLst/>
          </a:prstGeom>
          <a:noFill/>
          <a:ln w="28575" cap="flat" cmpd="sng" algn="ctr">
            <a:solidFill>
              <a:srgbClr val="00377E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1" name="Inhaltsplatzhalter 20">
            <a:extLst>
              <a:ext uri="{FF2B5EF4-FFF2-40B4-BE49-F238E27FC236}">
                <a16:creationId xmlns:a16="http://schemas.microsoft.com/office/drawing/2014/main" id="{34BCB425-150D-BB43-8D50-06323DF2783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372638" y="1862138"/>
            <a:ext cx="6263362" cy="4140200"/>
          </a:xfrm>
          <a:prstGeom prst="rect">
            <a:avLst/>
          </a:prstGeom>
        </p:spPr>
        <p:txBody>
          <a:bodyPr lIns="180000" tIns="360000" bIns="360000"/>
          <a:lstStyle/>
          <a:p>
            <a:pPr lvl="0"/>
            <a:r>
              <a:rPr lang="de-DE" dirty="0"/>
              <a:t>Text</a:t>
            </a:r>
            <a:endParaRPr lang="en-GB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CFADCD90-1538-794F-94D7-D1B6833F7FD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99807" y="3503148"/>
            <a:ext cx="1154458" cy="80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341426"/>
      </p:ext>
    </p:extLst>
  </p:cSld>
  <p:clrMapOvr>
    <a:masterClrMapping/>
  </p:clrMapOvr>
  <p:transition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0" name="Picture 64" descr="Fotolia_2596290_XL duplex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7" b="11909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158" name="Picture 62" descr="Kästchen-blau-breit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1" t="65588"/>
          <a:stretch>
            <a:fillRect/>
          </a:stretch>
        </p:blipFill>
        <p:spPr bwMode="auto">
          <a:xfrm>
            <a:off x="0" y="0"/>
            <a:ext cx="8647113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117" name="Rectangle 21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573088" y="183600"/>
            <a:ext cx="8074025" cy="36933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="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accent2"/>
                </a:solidFill>
                <a:miter lim="800000"/>
                <a:headEnd/>
                <a:tailEnd/>
              </a14:hiddenLine>
            </a:ext>
          </a:extLst>
        </p:spPr>
        <p:txBody>
          <a:bodyPr lIns="0" anchor="ctr"/>
          <a:lstStyle>
            <a:lvl1pPr>
              <a:defRPr/>
            </a:lvl1pPr>
          </a:lstStyle>
          <a:p>
            <a:pPr lvl="0"/>
            <a:r>
              <a:rPr lang="en-GB" noProof="0" dirty="0"/>
              <a:t>Title</a:t>
            </a:r>
          </a:p>
        </p:txBody>
      </p:sp>
      <p:sp>
        <p:nvSpPr>
          <p:cNvPr id="8" name="Abgerundetes Rechteck 2"/>
          <p:cNvSpPr/>
          <p:nvPr userDrawn="1"/>
        </p:nvSpPr>
        <p:spPr bwMode="auto">
          <a:xfrm>
            <a:off x="7024687" y="5947200"/>
            <a:ext cx="2119313" cy="910800"/>
          </a:xfrm>
          <a:custGeom>
            <a:avLst/>
            <a:gdLst>
              <a:gd name="connsiteX0" fmla="*/ 0 w 2632783"/>
              <a:gd name="connsiteY0" fmla="*/ 392918 h 1260000"/>
              <a:gd name="connsiteX1" fmla="*/ 392918 w 2632783"/>
              <a:gd name="connsiteY1" fmla="*/ 0 h 1260000"/>
              <a:gd name="connsiteX2" fmla="*/ 2239865 w 2632783"/>
              <a:gd name="connsiteY2" fmla="*/ 0 h 1260000"/>
              <a:gd name="connsiteX3" fmla="*/ 2632783 w 2632783"/>
              <a:gd name="connsiteY3" fmla="*/ 392918 h 1260000"/>
              <a:gd name="connsiteX4" fmla="*/ 2632783 w 2632783"/>
              <a:gd name="connsiteY4" fmla="*/ 867082 h 1260000"/>
              <a:gd name="connsiteX5" fmla="*/ 2239865 w 2632783"/>
              <a:gd name="connsiteY5" fmla="*/ 1260000 h 1260000"/>
              <a:gd name="connsiteX6" fmla="*/ 392918 w 2632783"/>
              <a:gd name="connsiteY6" fmla="*/ 1260000 h 1260000"/>
              <a:gd name="connsiteX7" fmla="*/ 0 w 2632783"/>
              <a:gd name="connsiteY7" fmla="*/ 867082 h 1260000"/>
              <a:gd name="connsiteX8" fmla="*/ 0 w 2632783"/>
              <a:gd name="connsiteY8" fmla="*/ 392918 h 1260000"/>
              <a:gd name="connsiteX0" fmla="*/ 0 w 2632783"/>
              <a:gd name="connsiteY0" fmla="*/ 392918 h 1260000"/>
              <a:gd name="connsiteX1" fmla="*/ 392918 w 2632783"/>
              <a:gd name="connsiteY1" fmla="*/ 0 h 1260000"/>
              <a:gd name="connsiteX2" fmla="*/ 2239865 w 2632783"/>
              <a:gd name="connsiteY2" fmla="*/ 0 h 1260000"/>
              <a:gd name="connsiteX3" fmla="*/ 2407700 w 2632783"/>
              <a:gd name="connsiteY3" fmla="*/ 392918 h 1260000"/>
              <a:gd name="connsiteX4" fmla="*/ 2632783 w 2632783"/>
              <a:gd name="connsiteY4" fmla="*/ 867082 h 1260000"/>
              <a:gd name="connsiteX5" fmla="*/ 2239865 w 2632783"/>
              <a:gd name="connsiteY5" fmla="*/ 1260000 h 1260000"/>
              <a:gd name="connsiteX6" fmla="*/ 392918 w 2632783"/>
              <a:gd name="connsiteY6" fmla="*/ 1260000 h 1260000"/>
              <a:gd name="connsiteX7" fmla="*/ 0 w 2632783"/>
              <a:gd name="connsiteY7" fmla="*/ 867082 h 1260000"/>
              <a:gd name="connsiteX8" fmla="*/ 0 w 2632783"/>
              <a:gd name="connsiteY8" fmla="*/ 392918 h 1260000"/>
              <a:gd name="connsiteX0" fmla="*/ 0 w 2632783"/>
              <a:gd name="connsiteY0" fmla="*/ 392918 h 1260000"/>
              <a:gd name="connsiteX1" fmla="*/ 392918 w 2632783"/>
              <a:gd name="connsiteY1" fmla="*/ 0 h 1260000"/>
              <a:gd name="connsiteX2" fmla="*/ 2239865 w 2632783"/>
              <a:gd name="connsiteY2" fmla="*/ 0 h 1260000"/>
              <a:gd name="connsiteX3" fmla="*/ 2407700 w 2632783"/>
              <a:gd name="connsiteY3" fmla="*/ 392918 h 1260000"/>
              <a:gd name="connsiteX4" fmla="*/ 2632783 w 2632783"/>
              <a:gd name="connsiteY4" fmla="*/ 867082 h 1260000"/>
              <a:gd name="connsiteX5" fmla="*/ 2239865 w 2632783"/>
              <a:gd name="connsiteY5" fmla="*/ 1260000 h 1260000"/>
              <a:gd name="connsiteX6" fmla="*/ 392918 w 2632783"/>
              <a:gd name="connsiteY6" fmla="*/ 1260000 h 1260000"/>
              <a:gd name="connsiteX7" fmla="*/ 0 w 2632783"/>
              <a:gd name="connsiteY7" fmla="*/ 867082 h 1260000"/>
              <a:gd name="connsiteX8" fmla="*/ 0 w 2632783"/>
              <a:gd name="connsiteY8" fmla="*/ 392918 h 1260000"/>
              <a:gd name="connsiteX0" fmla="*/ 0 w 2632783"/>
              <a:gd name="connsiteY0" fmla="*/ 392918 h 1260000"/>
              <a:gd name="connsiteX1" fmla="*/ 392918 w 2632783"/>
              <a:gd name="connsiteY1" fmla="*/ 0 h 1260000"/>
              <a:gd name="connsiteX2" fmla="*/ 2239865 w 2632783"/>
              <a:gd name="connsiteY2" fmla="*/ 0 h 1260000"/>
              <a:gd name="connsiteX3" fmla="*/ 2407700 w 2632783"/>
              <a:gd name="connsiteY3" fmla="*/ 392918 h 1260000"/>
              <a:gd name="connsiteX4" fmla="*/ 2632783 w 2632783"/>
              <a:gd name="connsiteY4" fmla="*/ 867082 h 1260000"/>
              <a:gd name="connsiteX5" fmla="*/ 2239865 w 2632783"/>
              <a:gd name="connsiteY5" fmla="*/ 1260000 h 1260000"/>
              <a:gd name="connsiteX6" fmla="*/ 392918 w 2632783"/>
              <a:gd name="connsiteY6" fmla="*/ 1260000 h 1260000"/>
              <a:gd name="connsiteX7" fmla="*/ 0 w 2632783"/>
              <a:gd name="connsiteY7" fmla="*/ 867082 h 1260000"/>
              <a:gd name="connsiteX8" fmla="*/ 0 w 2632783"/>
              <a:gd name="connsiteY8" fmla="*/ 392918 h 1260000"/>
              <a:gd name="connsiteX0" fmla="*/ 2632783 w 2632783"/>
              <a:gd name="connsiteY0" fmla="*/ 867082 h 1260000"/>
              <a:gd name="connsiteX1" fmla="*/ 2239865 w 2632783"/>
              <a:gd name="connsiteY1" fmla="*/ 1260000 h 1260000"/>
              <a:gd name="connsiteX2" fmla="*/ 392918 w 2632783"/>
              <a:gd name="connsiteY2" fmla="*/ 1260000 h 1260000"/>
              <a:gd name="connsiteX3" fmla="*/ 0 w 2632783"/>
              <a:gd name="connsiteY3" fmla="*/ 867082 h 1260000"/>
              <a:gd name="connsiteX4" fmla="*/ 0 w 2632783"/>
              <a:gd name="connsiteY4" fmla="*/ 392918 h 1260000"/>
              <a:gd name="connsiteX5" fmla="*/ 392918 w 2632783"/>
              <a:gd name="connsiteY5" fmla="*/ 0 h 1260000"/>
              <a:gd name="connsiteX6" fmla="*/ 2239865 w 2632783"/>
              <a:gd name="connsiteY6" fmla="*/ 0 h 1260000"/>
              <a:gd name="connsiteX7" fmla="*/ 2499140 w 2632783"/>
              <a:gd name="connsiteY7" fmla="*/ 484358 h 1260000"/>
              <a:gd name="connsiteX0" fmla="*/ 2239865 w 2499140"/>
              <a:gd name="connsiteY0" fmla="*/ 1260000 h 1260000"/>
              <a:gd name="connsiteX1" fmla="*/ 392918 w 2499140"/>
              <a:gd name="connsiteY1" fmla="*/ 1260000 h 1260000"/>
              <a:gd name="connsiteX2" fmla="*/ 0 w 2499140"/>
              <a:gd name="connsiteY2" fmla="*/ 867082 h 1260000"/>
              <a:gd name="connsiteX3" fmla="*/ 0 w 2499140"/>
              <a:gd name="connsiteY3" fmla="*/ 392918 h 1260000"/>
              <a:gd name="connsiteX4" fmla="*/ 392918 w 2499140"/>
              <a:gd name="connsiteY4" fmla="*/ 0 h 1260000"/>
              <a:gd name="connsiteX5" fmla="*/ 2239865 w 2499140"/>
              <a:gd name="connsiteY5" fmla="*/ 0 h 1260000"/>
              <a:gd name="connsiteX6" fmla="*/ 2499140 w 2499140"/>
              <a:gd name="connsiteY6" fmla="*/ 484358 h 1260000"/>
              <a:gd name="connsiteX0" fmla="*/ 2239865 w 2239865"/>
              <a:gd name="connsiteY0" fmla="*/ 1260000 h 1260000"/>
              <a:gd name="connsiteX1" fmla="*/ 392918 w 2239865"/>
              <a:gd name="connsiteY1" fmla="*/ 1260000 h 1260000"/>
              <a:gd name="connsiteX2" fmla="*/ 0 w 2239865"/>
              <a:gd name="connsiteY2" fmla="*/ 867082 h 1260000"/>
              <a:gd name="connsiteX3" fmla="*/ 0 w 2239865"/>
              <a:gd name="connsiteY3" fmla="*/ 392918 h 1260000"/>
              <a:gd name="connsiteX4" fmla="*/ 392918 w 2239865"/>
              <a:gd name="connsiteY4" fmla="*/ 0 h 1260000"/>
              <a:gd name="connsiteX5" fmla="*/ 2239865 w 2239865"/>
              <a:gd name="connsiteY5" fmla="*/ 0 h 1260000"/>
              <a:gd name="connsiteX0" fmla="*/ 2239865 w 2239865"/>
              <a:gd name="connsiteY0" fmla="*/ 1260000 h 1260000"/>
              <a:gd name="connsiteX1" fmla="*/ 0 w 2239865"/>
              <a:gd name="connsiteY1" fmla="*/ 867082 h 1260000"/>
              <a:gd name="connsiteX2" fmla="*/ 0 w 2239865"/>
              <a:gd name="connsiteY2" fmla="*/ 392918 h 1260000"/>
              <a:gd name="connsiteX3" fmla="*/ 392918 w 2239865"/>
              <a:gd name="connsiteY3" fmla="*/ 0 h 1260000"/>
              <a:gd name="connsiteX4" fmla="*/ 2239865 w 2239865"/>
              <a:gd name="connsiteY4" fmla="*/ 0 h 1260000"/>
              <a:gd name="connsiteX0" fmla="*/ 2239865 w 2239865"/>
              <a:gd name="connsiteY0" fmla="*/ 894240 h 894240"/>
              <a:gd name="connsiteX1" fmla="*/ 0 w 2239865"/>
              <a:gd name="connsiteY1" fmla="*/ 867082 h 894240"/>
              <a:gd name="connsiteX2" fmla="*/ 0 w 2239865"/>
              <a:gd name="connsiteY2" fmla="*/ 392918 h 894240"/>
              <a:gd name="connsiteX3" fmla="*/ 392918 w 2239865"/>
              <a:gd name="connsiteY3" fmla="*/ 0 h 894240"/>
              <a:gd name="connsiteX4" fmla="*/ 2239865 w 2239865"/>
              <a:gd name="connsiteY4" fmla="*/ 0 h 894240"/>
              <a:gd name="connsiteX0" fmla="*/ 2253933 w 2253933"/>
              <a:gd name="connsiteY0" fmla="*/ 873139 h 873139"/>
              <a:gd name="connsiteX1" fmla="*/ 0 w 2253933"/>
              <a:gd name="connsiteY1" fmla="*/ 867082 h 873139"/>
              <a:gd name="connsiteX2" fmla="*/ 0 w 2253933"/>
              <a:gd name="connsiteY2" fmla="*/ 392918 h 873139"/>
              <a:gd name="connsiteX3" fmla="*/ 392918 w 2253933"/>
              <a:gd name="connsiteY3" fmla="*/ 0 h 873139"/>
              <a:gd name="connsiteX4" fmla="*/ 2239865 w 2253933"/>
              <a:gd name="connsiteY4" fmla="*/ 0 h 873139"/>
              <a:gd name="connsiteX0" fmla="*/ 2253933 w 2253933"/>
              <a:gd name="connsiteY0" fmla="*/ 873139 h 909285"/>
              <a:gd name="connsiteX1" fmla="*/ 0 w 2253933"/>
              <a:gd name="connsiteY1" fmla="*/ 909285 h 909285"/>
              <a:gd name="connsiteX2" fmla="*/ 0 w 2253933"/>
              <a:gd name="connsiteY2" fmla="*/ 392918 h 909285"/>
              <a:gd name="connsiteX3" fmla="*/ 392918 w 2253933"/>
              <a:gd name="connsiteY3" fmla="*/ 0 h 909285"/>
              <a:gd name="connsiteX4" fmla="*/ 2239865 w 2253933"/>
              <a:gd name="connsiteY4" fmla="*/ 0 h 909285"/>
              <a:gd name="connsiteX0" fmla="*/ 2113256 w 2239865"/>
              <a:gd name="connsiteY0" fmla="*/ 922376 h 922376"/>
              <a:gd name="connsiteX1" fmla="*/ 0 w 2239865"/>
              <a:gd name="connsiteY1" fmla="*/ 909285 h 922376"/>
              <a:gd name="connsiteX2" fmla="*/ 0 w 2239865"/>
              <a:gd name="connsiteY2" fmla="*/ 392918 h 922376"/>
              <a:gd name="connsiteX3" fmla="*/ 392918 w 2239865"/>
              <a:gd name="connsiteY3" fmla="*/ 0 h 922376"/>
              <a:gd name="connsiteX4" fmla="*/ 2239865 w 2239865"/>
              <a:gd name="connsiteY4" fmla="*/ 0 h 922376"/>
              <a:gd name="connsiteX0" fmla="*/ 2113256 w 2113256"/>
              <a:gd name="connsiteY0" fmla="*/ 922376 h 922376"/>
              <a:gd name="connsiteX1" fmla="*/ 0 w 2113256"/>
              <a:gd name="connsiteY1" fmla="*/ 909285 h 922376"/>
              <a:gd name="connsiteX2" fmla="*/ 0 w 2113256"/>
              <a:gd name="connsiteY2" fmla="*/ 392918 h 922376"/>
              <a:gd name="connsiteX3" fmla="*/ 392918 w 2113256"/>
              <a:gd name="connsiteY3" fmla="*/ 0 h 922376"/>
              <a:gd name="connsiteX4" fmla="*/ 2099188 w 2113256"/>
              <a:gd name="connsiteY4" fmla="*/ 0 h 922376"/>
              <a:gd name="connsiteX0" fmla="*/ 2113256 w 2148425"/>
              <a:gd name="connsiteY0" fmla="*/ 922376 h 922376"/>
              <a:gd name="connsiteX1" fmla="*/ 0 w 2148425"/>
              <a:gd name="connsiteY1" fmla="*/ 909285 h 922376"/>
              <a:gd name="connsiteX2" fmla="*/ 0 w 2148425"/>
              <a:gd name="connsiteY2" fmla="*/ 392918 h 922376"/>
              <a:gd name="connsiteX3" fmla="*/ 392918 w 2148425"/>
              <a:gd name="connsiteY3" fmla="*/ 0 h 922376"/>
              <a:gd name="connsiteX4" fmla="*/ 2148425 w 2148425"/>
              <a:gd name="connsiteY4" fmla="*/ 0 h 922376"/>
              <a:gd name="connsiteX0" fmla="*/ 2113256 w 2113256"/>
              <a:gd name="connsiteY0" fmla="*/ 936444 h 936444"/>
              <a:gd name="connsiteX1" fmla="*/ 0 w 2113256"/>
              <a:gd name="connsiteY1" fmla="*/ 923353 h 936444"/>
              <a:gd name="connsiteX2" fmla="*/ 0 w 2113256"/>
              <a:gd name="connsiteY2" fmla="*/ 406986 h 936444"/>
              <a:gd name="connsiteX3" fmla="*/ 392918 w 2113256"/>
              <a:gd name="connsiteY3" fmla="*/ 14068 h 936444"/>
              <a:gd name="connsiteX4" fmla="*/ 2085120 w 2113256"/>
              <a:gd name="connsiteY4" fmla="*/ 0 h 936444"/>
              <a:gd name="connsiteX0" fmla="*/ 2113256 w 2127323"/>
              <a:gd name="connsiteY0" fmla="*/ 936444 h 936444"/>
              <a:gd name="connsiteX1" fmla="*/ 0 w 2127323"/>
              <a:gd name="connsiteY1" fmla="*/ 923353 h 936444"/>
              <a:gd name="connsiteX2" fmla="*/ 0 w 2127323"/>
              <a:gd name="connsiteY2" fmla="*/ 406986 h 936444"/>
              <a:gd name="connsiteX3" fmla="*/ 392918 w 2127323"/>
              <a:gd name="connsiteY3" fmla="*/ 14068 h 936444"/>
              <a:gd name="connsiteX4" fmla="*/ 2127323 w 2127323"/>
              <a:gd name="connsiteY4" fmla="*/ 0 h 936444"/>
              <a:gd name="connsiteX0" fmla="*/ 2134357 w 2134357"/>
              <a:gd name="connsiteY0" fmla="*/ 915343 h 923353"/>
              <a:gd name="connsiteX1" fmla="*/ 0 w 2134357"/>
              <a:gd name="connsiteY1" fmla="*/ 923353 h 923353"/>
              <a:gd name="connsiteX2" fmla="*/ 0 w 2134357"/>
              <a:gd name="connsiteY2" fmla="*/ 406986 h 923353"/>
              <a:gd name="connsiteX3" fmla="*/ 392918 w 2134357"/>
              <a:gd name="connsiteY3" fmla="*/ 14068 h 923353"/>
              <a:gd name="connsiteX4" fmla="*/ 2127323 w 2134357"/>
              <a:gd name="connsiteY4" fmla="*/ 0 h 923353"/>
              <a:gd name="connsiteX0" fmla="*/ 2134357 w 2134357"/>
              <a:gd name="connsiteY0" fmla="*/ 901275 h 909285"/>
              <a:gd name="connsiteX1" fmla="*/ 0 w 2134357"/>
              <a:gd name="connsiteY1" fmla="*/ 909285 h 909285"/>
              <a:gd name="connsiteX2" fmla="*/ 0 w 2134357"/>
              <a:gd name="connsiteY2" fmla="*/ 392918 h 909285"/>
              <a:gd name="connsiteX3" fmla="*/ 392918 w 2134357"/>
              <a:gd name="connsiteY3" fmla="*/ 0 h 909285"/>
              <a:gd name="connsiteX4" fmla="*/ 2132119 w 2134357"/>
              <a:gd name="connsiteY4" fmla="*/ 219 h 909285"/>
              <a:gd name="connsiteX0" fmla="*/ 2134357 w 2134357"/>
              <a:gd name="connsiteY0" fmla="*/ 910800 h 910800"/>
              <a:gd name="connsiteX1" fmla="*/ 0 w 2134357"/>
              <a:gd name="connsiteY1" fmla="*/ 909285 h 910800"/>
              <a:gd name="connsiteX2" fmla="*/ 0 w 2134357"/>
              <a:gd name="connsiteY2" fmla="*/ 392918 h 910800"/>
              <a:gd name="connsiteX3" fmla="*/ 392918 w 2134357"/>
              <a:gd name="connsiteY3" fmla="*/ 0 h 910800"/>
              <a:gd name="connsiteX4" fmla="*/ 2132119 w 2134357"/>
              <a:gd name="connsiteY4" fmla="*/ 219 h 91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357" h="910800">
                <a:moveTo>
                  <a:pt x="2134357" y="910800"/>
                </a:moveTo>
                <a:lnTo>
                  <a:pt x="0" y="909285"/>
                </a:lnTo>
                <a:lnTo>
                  <a:pt x="0" y="392918"/>
                </a:lnTo>
                <a:cubicBezTo>
                  <a:pt x="0" y="175915"/>
                  <a:pt x="175915" y="0"/>
                  <a:pt x="392918" y="0"/>
                </a:cubicBezTo>
                <a:lnTo>
                  <a:pt x="2132119" y="219"/>
                </a:lnTo>
              </a:path>
            </a:pathLst>
          </a:custGeom>
          <a:solidFill>
            <a:schemeClr val="bg1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500" b="0" i="0" u="none" strike="noStrike" cap="none" normalizeH="0" baseline="0">
              <a:ln>
                <a:noFill/>
              </a:ln>
              <a:solidFill>
                <a:srgbClr val="0028AD"/>
              </a:solidFill>
              <a:effectLst/>
              <a:latin typeface="Arial" charset="0"/>
            </a:endParaRPr>
          </a:p>
        </p:txBody>
      </p:sp>
      <p:pic>
        <p:nvPicPr>
          <p:cNvPr id="4154" name="Picture 58" descr="Logo-RGB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138" y="6134100"/>
            <a:ext cx="1323975" cy="40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B43EBC-5C81-9048-99D8-98BF6E9AAFB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2400" y="583200"/>
            <a:ext cx="8063999" cy="273600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Subtitle</a:t>
            </a:r>
            <a:endParaRPr lang="en-GB" noProof="0"/>
          </a:p>
        </p:txBody>
      </p:sp>
    </p:spTree>
  </p:cSld>
  <p:clrMapOvr>
    <a:masterClrMapping/>
  </p:clrMapOvr>
  <p:transition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3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EC2B0189-9A52-6C4C-A12C-68DF1D84975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232599431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3" imgW="7772400" imgH="10058400" progId="TCLayout.ActiveDocument.1">
                  <p:embed/>
                </p:oleObj>
              </mc:Choice>
              <mc:Fallback>
                <p:oleObj name="think-cell Folie" r:id="rId1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hteck 1" hidden="1">
            <a:extLst>
              <a:ext uri="{FF2B5EF4-FFF2-40B4-BE49-F238E27FC236}">
                <a16:creationId xmlns:a16="http://schemas.microsoft.com/office/drawing/2014/main" id="{D6DFE7FB-BD09-AA46-851D-B1DBEFD8BECC}"/>
              </a:ext>
            </a:extLst>
          </p:cNvPr>
          <p:cNvSpPr/>
          <p:nvPr userDrawn="1">
            <p:custDataLst>
              <p:tags r:id="rId12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noFill/>
          <a:ln w="1270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spcCol="0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  <a:sym typeface="Arial" panose="020B0604020202020204" pitchFamily="34" charset="0"/>
            </a:endParaRPr>
          </a:p>
        </p:txBody>
      </p:sp>
      <p:pic>
        <p:nvPicPr>
          <p:cNvPr id="1178" name="Picture 154" descr="Kästchen-blau-breit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1" t="65588"/>
          <a:stretch>
            <a:fillRect/>
          </a:stretch>
        </p:blipFill>
        <p:spPr bwMode="auto">
          <a:xfrm>
            <a:off x="0" y="0"/>
            <a:ext cx="8647113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73" name="Text Box 149"/>
          <p:cNvSpPr txBox="1">
            <a:spLocks noChangeArrowheads="1"/>
          </p:cNvSpPr>
          <p:nvPr/>
        </p:nvSpPr>
        <p:spPr bwMode="auto">
          <a:xfrm>
            <a:off x="582613" y="6288832"/>
            <a:ext cx="2813730" cy="2535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 anchor="b">
            <a:noAutofit/>
          </a:bodyPr>
          <a:lstStyle/>
          <a:p>
            <a:pPr algn="l">
              <a:spcBef>
                <a:spcPts val="0"/>
              </a:spcBef>
            </a:pPr>
            <a:r>
              <a:rPr lang="de-DE" sz="800" dirty="0">
                <a:solidFill>
                  <a:schemeClr val="tx1"/>
                </a:solidFill>
              </a:rPr>
              <a:t>Supervisor: Prof. Dr. Benjamin Buchwitz		 </a:t>
            </a:r>
            <a:br>
              <a:rPr lang="de-DE" sz="800" dirty="0">
                <a:solidFill>
                  <a:schemeClr val="tx1"/>
                </a:solidFill>
              </a:rPr>
            </a:br>
            <a:r>
              <a:rPr lang="de-DE" sz="800" dirty="0">
                <a:solidFill>
                  <a:schemeClr val="tx1"/>
                </a:solidFill>
              </a:rPr>
              <a:t>Slide </a:t>
            </a:r>
            <a:fld id="{44BA279E-E9BC-D743-974C-EFE8A41952FB}" type="slidenum">
              <a:rPr lang="de-DE" sz="800">
                <a:solidFill>
                  <a:schemeClr val="tx1"/>
                </a:solidFill>
              </a:rPr>
              <a:pPr algn="l">
                <a:spcBef>
                  <a:spcPts val="0"/>
                </a:spcBef>
              </a:pPr>
              <a:t>‹Nr.›</a:t>
            </a:fld>
            <a:r>
              <a:rPr lang="de-DE" sz="800" dirty="0">
                <a:solidFill>
                  <a:schemeClr val="tx1"/>
                </a:solidFill>
              </a:rPr>
              <a:t> (SS 2023) </a:t>
            </a:r>
          </a:p>
        </p:txBody>
      </p:sp>
      <p:pic>
        <p:nvPicPr>
          <p:cNvPr id="1176" name="Picture 152" descr="Kästchen-weiss"/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07" b="68468"/>
          <a:stretch>
            <a:fillRect/>
          </a:stretch>
        </p:blipFill>
        <p:spPr bwMode="auto">
          <a:xfrm>
            <a:off x="7024688" y="5949950"/>
            <a:ext cx="2119312" cy="90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177" name="Picture 153" descr="Logo-RGB"/>
          <p:cNvPicPr>
            <a:picLocks noChangeAspect="1" noChangeArrowheads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138" y="6134400"/>
            <a:ext cx="1323975" cy="40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149">
            <a:extLst>
              <a:ext uri="{FF2B5EF4-FFF2-40B4-BE49-F238E27FC236}">
                <a16:creationId xmlns:a16="http://schemas.microsoft.com/office/drawing/2014/main" id="{49F098CC-1106-02C4-C030-7EAEFFB536F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925170" y="6260977"/>
            <a:ext cx="2099518" cy="1548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 anchor="b">
            <a:noAutofit/>
          </a:bodyPr>
          <a:lstStyle/>
          <a:p>
            <a:pPr algn="l">
              <a:spcBef>
                <a:spcPts val="0"/>
              </a:spcBef>
            </a:pPr>
            <a:r>
              <a:rPr lang="de-DE" sz="800" dirty="0" err="1">
                <a:solidFill>
                  <a:schemeClr val="tx1"/>
                </a:solidFill>
              </a:rPr>
              <a:t>Authors</a:t>
            </a:r>
            <a:r>
              <a:rPr lang="de-DE" sz="800" dirty="0">
                <a:solidFill>
                  <a:schemeClr val="tx1"/>
                </a:solidFill>
              </a:rPr>
              <a:t>: Vladislav </a:t>
            </a:r>
            <a:r>
              <a:rPr lang="de-DE" sz="800" dirty="0" err="1">
                <a:solidFill>
                  <a:schemeClr val="tx1"/>
                </a:solidFill>
              </a:rPr>
              <a:t>Stasenko</a:t>
            </a:r>
            <a:r>
              <a:rPr lang="de-DE" sz="800" dirty="0">
                <a:solidFill>
                  <a:schemeClr val="tx1"/>
                </a:solidFill>
              </a:rPr>
              <a:t> &amp; Vitali </a:t>
            </a:r>
            <a:r>
              <a:rPr lang="de-DE" sz="800" dirty="0" err="1">
                <a:solidFill>
                  <a:schemeClr val="tx1"/>
                </a:solidFill>
              </a:rPr>
              <a:t>Krilov</a:t>
            </a:r>
            <a:endParaRPr lang="de-DE" sz="800" dirty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4" r:id="rId3"/>
    <p:sldLayoutId id="2147483655" r:id="rId4"/>
    <p:sldLayoutId id="2147483656" r:id="rId5"/>
    <p:sldLayoutId id="2147483657" r:id="rId6"/>
    <p:sldLayoutId id="2147483652" r:id="rId7"/>
    <p:sldLayoutId id="2147483653" r:id="rId8"/>
    <p:sldLayoutId id="2147483649" r:id="rId9"/>
  </p:sldLayoutIdLst>
  <p:transition>
    <p:dissolve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9pPr>
    </p:titleStyle>
    <p:bodyStyle>
      <a:lvl1pPr marL="188913" indent="-188913" algn="l" rtl="0" eaLnBrk="0" fontAlgn="base" hangingPunct="0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665163" indent="-285750" algn="l" rtl="0" eaLnBrk="0" fontAlgn="base" hangingPunct="0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2pPr>
      <a:lvl3pPr marL="1084263" indent="-228600" algn="l" rtl="0" eaLnBrk="0" fontAlgn="base" hangingPunct="0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3pPr>
      <a:lvl4pPr marL="1503363" indent="-228600" algn="l" rtl="0" eaLnBrk="0" fontAlgn="base" hangingPunct="0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4pPr>
      <a:lvl5pPr marL="1922463" indent="-228600" algn="l" rtl="0" eaLnBrk="0" fontAlgn="base" hangingPunct="0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5pPr>
      <a:lvl6pPr marL="2379663" indent="-228600" algn="l" rtl="0" eaLnBrk="0" fontAlgn="base" hangingPunct="0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6pPr>
      <a:lvl7pPr marL="2836863" indent="-228600" algn="l" rtl="0" eaLnBrk="0" fontAlgn="base" hangingPunct="0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7pPr>
      <a:lvl8pPr marL="3294063" indent="-228600" algn="l" rtl="0" eaLnBrk="0" fontAlgn="base" hangingPunct="0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8pPr>
      <a:lvl9pPr marL="3751263" indent="-228600" algn="l" rtl="0" eaLnBrk="0" fontAlgn="base" hangingPunct="0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s.apache.org/" TargetMode="External"/><Relationship Id="rId2" Type="http://schemas.openxmlformats.org/officeDocument/2006/relationships/hyperlink" Target="https://blog.twitter.com/engineering/en_us/topics/infrastructure/2021/processing-billions-of-events-in-real-time-at-twitter-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adoop.apache.org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F90A49-F155-974A-9F01-65519A3C2C8A}"/>
              </a:ext>
            </a:extLst>
          </p:cNvPr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r>
              <a:rPr lang="de-DE" dirty="0"/>
              <a:t>Data Analysis in Big Data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5B4F83F-38C5-C3E3-7527-7F202F351C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Stream Processing</a:t>
            </a:r>
          </a:p>
        </p:txBody>
      </p:sp>
    </p:spTree>
    <p:extLst>
      <p:ext uri="{BB962C8B-B14F-4D97-AF65-F5344CB8AC3E}">
        <p14:creationId xmlns:p14="http://schemas.microsoft.com/office/powerpoint/2010/main" val="1847368776"/>
      </p:ext>
    </p:extLst>
  </p:cSld>
  <p:clrMapOvr>
    <a:masterClrMapping/>
  </p:clrMapOvr>
  <p:transition>
    <p:dissolv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2CAECB-6B34-EFBB-B124-142932D5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00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2000"/>
              <a:t>Apache Spark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CC840F3-B6A1-CF2E-1008-FB7F9B8190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400" y="583200"/>
            <a:ext cx="8063999" cy="2736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1300" err="1"/>
              <a:t>Overview</a:t>
            </a:r>
            <a:endParaRPr lang="de-DE" sz="1300"/>
          </a:p>
        </p:txBody>
      </p:sp>
      <p:pic>
        <p:nvPicPr>
          <p:cNvPr id="12" name="Grafik 11" descr="Ein Bild, das Text, Screenshot, Schrift, Grafiken enthält.&#10;&#10;Automatisch generierte Beschreibung">
            <a:extLst>
              <a:ext uri="{FF2B5EF4-FFF2-40B4-BE49-F238E27FC236}">
                <a16:creationId xmlns:a16="http://schemas.microsoft.com/office/drawing/2014/main" id="{61D40853-8969-96DE-AD92-4A0787B2F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080" y="1217208"/>
            <a:ext cx="8013840" cy="2520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C26EA-8B35-C71C-E4B9-4D8ED48E2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46" y="4253256"/>
            <a:ext cx="8385653" cy="2193591"/>
          </a:xfrm>
        </p:spPr>
        <p:txBody>
          <a:bodyPr/>
          <a:lstStyle/>
          <a:p>
            <a:r>
              <a:rPr lang="en-US" dirty="0"/>
              <a:t>Apache Spark is a framework for data science, machine learning and data engineering on single-node machines or clusters.</a:t>
            </a:r>
          </a:p>
          <a:p>
            <a:r>
              <a:rPr lang="en-US" dirty="0"/>
              <a:t>Key modules of Apache Spark are </a:t>
            </a:r>
            <a:r>
              <a:rPr lang="en-US" b="1" dirty="0" err="1"/>
              <a:t>MLlib</a:t>
            </a:r>
            <a:r>
              <a:rPr lang="en-US" dirty="0"/>
              <a:t> (Machine Learning Library), </a:t>
            </a:r>
            <a:r>
              <a:rPr lang="en-US" b="1" dirty="0"/>
              <a:t>Streaming</a:t>
            </a:r>
            <a:r>
              <a:rPr lang="en-US" dirty="0"/>
              <a:t> for processing real-time data, </a:t>
            </a:r>
            <a:r>
              <a:rPr lang="en-US" b="1" dirty="0"/>
              <a:t>SQL</a:t>
            </a:r>
            <a:r>
              <a:rPr lang="en-US" dirty="0"/>
              <a:t> analytics and  </a:t>
            </a:r>
            <a:r>
              <a:rPr lang="en-US" b="1" dirty="0" err="1"/>
              <a:t>GraphX</a:t>
            </a:r>
            <a:r>
              <a:rPr lang="en-US" dirty="0"/>
              <a:t> for visualization.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816452"/>
      </p:ext>
    </p:extLst>
  </p:cSld>
  <p:clrMapOvr>
    <a:masterClrMapping/>
  </p:clrMapOvr>
  <p:transition>
    <p:dissolv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2CAECB-6B34-EFBB-B124-142932D5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00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2000"/>
              <a:t>Apache Spark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CC840F3-B6A1-CF2E-1008-FB7F9B8190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400" y="583200"/>
            <a:ext cx="8063999" cy="2736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1300"/>
              <a:t>Structured Streaming</a:t>
            </a:r>
          </a:p>
        </p:txBody>
      </p:sp>
      <p:pic>
        <p:nvPicPr>
          <p:cNvPr id="8" name="Grafik 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3795B749-F68C-1FE0-659F-05190C721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008" y="1220865"/>
            <a:ext cx="6211791" cy="310899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532670C-8582-2697-A349-FBB8196443BD}"/>
              </a:ext>
            </a:extLst>
          </p:cNvPr>
          <p:cNvSpPr txBox="1">
            <a:spLocks/>
          </p:cNvSpPr>
          <p:nvPr/>
        </p:nvSpPr>
        <p:spPr>
          <a:xfrm>
            <a:off x="572399" y="4487901"/>
            <a:ext cx="8063999" cy="1445832"/>
          </a:xfrm>
          <a:prstGeom prst="rect">
            <a:avLst/>
          </a:prstGeom>
        </p:spPr>
        <p:txBody>
          <a:bodyPr/>
          <a:lstStyle>
            <a:lvl1pPr marL="188913" indent="-188913" algn="l" rtl="0" eaLnBrk="0" fontAlgn="base" hangingPunct="0">
              <a:spcBef>
                <a:spcPct val="0"/>
              </a:spcBef>
              <a:spcAft>
                <a:spcPct val="30000"/>
              </a:spcAft>
              <a:buClr>
                <a:srgbClr val="00377D"/>
              </a:buClr>
              <a:buFont typeface="Wingdings" charset="0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5163" indent="-285750" algn="l" rtl="0" eaLnBrk="0" fontAlgn="base" hangingPunct="0">
              <a:spcBef>
                <a:spcPct val="0"/>
              </a:spcBef>
              <a:spcAft>
                <a:spcPct val="30000"/>
              </a:spcAft>
              <a:buClr>
                <a:srgbClr val="00377D"/>
              </a:buClr>
              <a:buFont typeface="Wingdings" charset="0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2pPr>
            <a:lvl3pPr marL="1084263" indent="-228600" algn="l" rtl="0" eaLnBrk="0" fontAlgn="base" hangingPunct="0">
              <a:spcBef>
                <a:spcPct val="0"/>
              </a:spcBef>
              <a:spcAft>
                <a:spcPct val="30000"/>
              </a:spcAft>
              <a:buClr>
                <a:srgbClr val="00377D"/>
              </a:buClr>
              <a:buFont typeface="Wingdings" charset="0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503363" indent="-228600" algn="l" rtl="0" eaLnBrk="0" fontAlgn="base" hangingPunct="0">
              <a:spcBef>
                <a:spcPct val="0"/>
              </a:spcBef>
              <a:spcAft>
                <a:spcPct val="30000"/>
              </a:spcAft>
              <a:buClr>
                <a:srgbClr val="00377D"/>
              </a:buClr>
              <a:buFont typeface="Wingdings" charset="0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1922463" indent="-228600" algn="l" rtl="0" eaLnBrk="0" fontAlgn="base" hangingPunct="0">
              <a:spcBef>
                <a:spcPct val="0"/>
              </a:spcBef>
              <a:spcAft>
                <a:spcPct val="30000"/>
              </a:spcAft>
              <a:buClr>
                <a:srgbClr val="00377D"/>
              </a:buClr>
              <a:buFont typeface="Wingdings" charset="0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379663" indent="-228600" algn="l" rtl="0" eaLnBrk="0" fontAlgn="base" hangingPunct="0">
              <a:spcBef>
                <a:spcPct val="0"/>
              </a:spcBef>
              <a:spcAft>
                <a:spcPct val="30000"/>
              </a:spcAft>
              <a:buClr>
                <a:srgbClr val="00377D"/>
              </a:buClr>
              <a:buFont typeface="Wingdings" charset="0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836863" indent="-228600" algn="l" rtl="0" eaLnBrk="0" fontAlgn="base" hangingPunct="0">
              <a:spcBef>
                <a:spcPct val="0"/>
              </a:spcBef>
              <a:spcAft>
                <a:spcPct val="30000"/>
              </a:spcAft>
              <a:buClr>
                <a:srgbClr val="00377D"/>
              </a:buClr>
              <a:buFont typeface="Wingdings" charset="0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294063" indent="-228600" algn="l" rtl="0" eaLnBrk="0" fontAlgn="base" hangingPunct="0">
              <a:spcBef>
                <a:spcPct val="0"/>
              </a:spcBef>
              <a:spcAft>
                <a:spcPct val="30000"/>
              </a:spcAft>
              <a:buClr>
                <a:srgbClr val="00377D"/>
              </a:buClr>
              <a:buFont typeface="Wingdings" charset="0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751263" indent="-228600" algn="l" rtl="0" eaLnBrk="0" fontAlgn="base" hangingPunct="0">
              <a:spcBef>
                <a:spcPct val="0"/>
              </a:spcBef>
              <a:spcAft>
                <a:spcPct val="30000"/>
              </a:spcAft>
              <a:buClr>
                <a:srgbClr val="00377D"/>
              </a:buClr>
              <a:buFont typeface="Wingdings" charset="0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kern="0" dirty="0"/>
              <a:t>Structured Streaming is a </a:t>
            </a:r>
            <a:r>
              <a:rPr lang="en-US" b="1" kern="0" dirty="0"/>
              <a:t>scalable</a:t>
            </a:r>
            <a:r>
              <a:rPr lang="en-US" kern="0" dirty="0"/>
              <a:t> and </a:t>
            </a:r>
            <a:r>
              <a:rPr lang="en-US" b="1" kern="0" dirty="0"/>
              <a:t>fault tolerant </a:t>
            </a:r>
            <a:r>
              <a:rPr lang="en-US" kern="0" dirty="0"/>
              <a:t>stream processing module.</a:t>
            </a:r>
          </a:p>
          <a:p>
            <a:r>
              <a:rPr lang="en-US" kern="0" dirty="0"/>
              <a:t>Data streams in Structured Streaming are represented as </a:t>
            </a:r>
            <a:r>
              <a:rPr lang="en-US" b="1" kern="0" dirty="0"/>
              <a:t>unbounded tables </a:t>
            </a:r>
            <a:r>
              <a:rPr lang="en-US" kern="0" dirty="0"/>
              <a:t>with new data being treated as </a:t>
            </a:r>
            <a:r>
              <a:rPr lang="en-US" b="1" kern="0" dirty="0"/>
              <a:t>incoming rows</a:t>
            </a:r>
            <a:r>
              <a:rPr lang="en-US" kern="0" dirty="0"/>
              <a:t>.</a:t>
            </a:r>
          </a:p>
          <a:p>
            <a:r>
              <a:rPr lang="en-US" kern="0" dirty="0"/>
              <a:t>Structured Streaming manages </a:t>
            </a:r>
            <a:r>
              <a:rPr lang="en-US" b="1" kern="0" dirty="0"/>
              <a:t>late incoming data </a:t>
            </a:r>
            <a:r>
              <a:rPr lang="en-US" kern="0" dirty="0"/>
              <a:t>efficiently by managing and processing it appropriately. </a:t>
            </a:r>
          </a:p>
        </p:txBody>
      </p:sp>
    </p:spTree>
    <p:extLst>
      <p:ext uri="{BB962C8B-B14F-4D97-AF65-F5344CB8AC3E}">
        <p14:creationId xmlns:p14="http://schemas.microsoft.com/office/powerpoint/2010/main" val="3986985416"/>
      </p:ext>
    </p:extLst>
  </p:cSld>
  <p:clrMapOvr>
    <a:masterClrMapping/>
  </p:clrMapOvr>
  <p:transition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99712D78-C5E0-7D8E-27E0-B588E3E7E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184706"/>
            <a:ext cx="8063999" cy="369332"/>
          </a:xfrm>
        </p:spPr>
        <p:txBody>
          <a:bodyPr/>
          <a:lstStyle/>
          <a:p>
            <a:r>
              <a:rPr lang="de-DE" dirty="0"/>
              <a:t>Kappa Architecture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D33197-79E1-8A2D-C3F0-FD430709DA25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73088" y="1742837"/>
            <a:ext cx="8064499" cy="3749991"/>
          </a:xfrm>
          <a:prstGeom prst="rect">
            <a:avLst/>
          </a:prstGeom>
          <a:noFill/>
        </p:spPr>
      </p:pic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31643580-18A5-4F84-8C6E-10C423A06E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3088" y="581897"/>
            <a:ext cx="8063999" cy="274637"/>
          </a:xfrm>
        </p:spPr>
        <p:txBody>
          <a:bodyPr/>
          <a:lstStyle/>
          <a:p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stream!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0378AA6-CECB-A95F-270C-4C636CFE7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796" y="1677972"/>
            <a:ext cx="1417752" cy="568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856EC771-B7A2-1742-1C0A-897B71F8D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292" y="1160068"/>
            <a:ext cx="1261161" cy="568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8D0FF9A-7F8D-0EE8-7B00-940B853D3CC7}"/>
              </a:ext>
            </a:extLst>
          </p:cNvPr>
          <p:cNvSpPr/>
          <p:nvPr/>
        </p:nvSpPr>
        <p:spPr bwMode="auto">
          <a:xfrm>
            <a:off x="573088" y="5797296"/>
            <a:ext cx="1014984" cy="265176"/>
          </a:xfrm>
          <a:prstGeom prst="rect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96954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9780-3A58-4B7B-A6FA-CAEA7B66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Kappa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133DB-7E7F-865E-6845-D24EC05F3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comparison to Lambda, Kappa handles all data as a single data stream, which simplifies the whole pipeline and reduces overall complexity.</a:t>
            </a:r>
          </a:p>
          <a:p>
            <a:endParaRPr lang="en-US" dirty="0"/>
          </a:p>
          <a:p>
            <a:r>
              <a:rPr lang="en-US" dirty="0"/>
              <a:t>Kappa assumes, that incoming logs are immutable, which important for data reprocessing by new changes to your stream processing frameworks.</a:t>
            </a:r>
          </a:p>
          <a:p>
            <a:endParaRPr lang="en-US" dirty="0"/>
          </a:p>
          <a:p>
            <a:r>
              <a:rPr lang="en-US" dirty="0"/>
              <a:t>Kappa, by its design, is great scalable and ensures fault tolerance when it is used in couple with Apache Kafka.</a:t>
            </a:r>
          </a:p>
          <a:p>
            <a:endParaRPr lang="en-US" dirty="0"/>
          </a:p>
          <a:p>
            <a:r>
              <a:rPr lang="en-US" dirty="0"/>
              <a:t>Single speed layer requires resources for continuous processing,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leading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increased</a:t>
            </a:r>
            <a:r>
              <a:rPr lang="de-DE" dirty="0"/>
              <a:t> </a:t>
            </a:r>
            <a:r>
              <a:rPr lang="de-DE" dirty="0" err="1"/>
              <a:t>costs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The </a:t>
            </a:r>
            <a:r>
              <a:rPr lang="de-DE" dirty="0" err="1"/>
              <a:t>architecture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handling</a:t>
            </a:r>
            <a:r>
              <a:rPr lang="de-DE" dirty="0"/>
              <a:t> </a:t>
            </a:r>
            <a:r>
              <a:rPr lang="de-DE" dirty="0" err="1"/>
              <a:t>late-arriving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. So, </a:t>
            </a:r>
            <a:r>
              <a:rPr lang="de-DE" dirty="0" err="1"/>
              <a:t>to</a:t>
            </a:r>
            <a:r>
              <a:rPr lang="de-DE" dirty="0"/>
              <a:t> update </a:t>
            </a:r>
            <a:r>
              <a:rPr lang="de-DE" dirty="0" err="1"/>
              <a:t>historical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an </a:t>
            </a:r>
            <a:r>
              <a:rPr lang="de-DE" dirty="0" err="1"/>
              <a:t>entire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stream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reprocessed</a:t>
            </a:r>
            <a:r>
              <a:rPr lang="de-DE" dirty="0"/>
              <a:t>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0CA9A-E046-400C-98CC-C132DF7C0B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3457113850"/>
      </p:ext>
    </p:extLst>
  </p:cSld>
  <p:clrMapOvr>
    <a:masterClrMapping/>
  </p:clrMapOvr>
  <p:transition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B59B2-5D95-AFA7-7DC0-F27C0AA5C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/>
              <a:t>Introduction to Apache Kafka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82B9C89-9BE2-305B-3C12-9B5DFD8C6270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25338" y="1448672"/>
            <a:ext cx="7159498" cy="4528382"/>
          </a:xfrm>
          <a:prstGeom prst="rect">
            <a:avLst/>
          </a:prstGeom>
          <a:noFill/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48FA6-A484-8C09-3659-CB7BB84B2D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3088" y="581897"/>
            <a:ext cx="8063999" cy="27463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/>
              <a:t>De Facto Standard API for Event Streaming</a:t>
            </a:r>
          </a:p>
        </p:txBody>
      </p:sp>
    </p:spTree>
    <p:extLst>
      <p:ext uri="{BB962C8B-B14F-4D97-AF65-F5344CB8AC3E}">
        <p14:creationId xmlns:p14="http://schemas.microsoft.com/office/powerpoint/2010/main" val="1759009046"/>
      </p:ext>
    </p:extLst>
  </p:cSld>
  <p:clrMapOvr>
    <a:masterClrMapping/>
  </p:clrMapOvr>
  <p:transition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D7033-A40F-557A-C73A-6296AFB59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Kafka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70968-9352-CD39-B404-C59E09C3D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Kafka is an open-source, distributed streaming platform for real-time data pipelines.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application uses publish-subscribe messaging model, meaning Kafka publishes messages to topics and consumers have pull newcoming event for further processing. The decoupling of consumer and producers provides better flexibility and independent scalability.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Apache Kafka ensures no data-loss by adjustable fault tolerance via events replication across multiple Kafka nodes.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Since Kafka is widely used, it supports various scenarios and enables to be built-in in almost every data processing pipeline.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711D0A-9F08-1101-381F-DA81FC5701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3456308426"/>
      </p:ext>
    </p:extLst>
  </p:cSld>
  <p:clrMapOvr>
    <a:masterClrMapping/>
  </p:clrMapOvr>
  <p:transition>
    <p:dissolv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A0E51-75A2-CA34-9580-281050D3A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/>
              <a:t>Apache </a:t>
            </a:r>
            <a:r>
              <a:rPr lang="en-US" sz="2000" err="1"/>
              <a:t>Flink</a:t>
            </a:r>
            <a:endParaRPr lang="en-US" sz="200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FE111B0-ABA7-5F91-3668-25CFA912CDE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53167" y="1448672"/>
            <a:ext cx="7303841" cy="4528382"/>
          </a:xfrm>
          <a:prstGeom prst="rect">
            <a:avLst/>
          </a:prstGeom>
          <a:noFill/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9D33C-2F40-96A5-7E76-2F394A27FDA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3088" y="581897"/>
            <a:ext cx="8063999" cy="27463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/>
              <a:t>Stateful Computations over Data Streams</a:t>
            </a:r>
          </a:p>
        </p:txBody>
      </p:sp>
    </p:spTree>
    <p:extLst>
      <p:ext uri="{BB962C8B-B14F-4D97-AF65-F5344CB8AC3E}">
        <p14:creationId xmlns:p14="http://schemas.microsoft.com/office/powerpoint/2010/main" val="1813432565"/>
      </p:ext>
    </p:extLst>
  </p:cSld>
  <p:clrMapOvr>
    <a:masterClrMapping/>
  </p:clrMapOvr>
  <p:transition>
    <p:dissolv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042D6-5D7E-A57E-45FE-4B3255BE3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</a:t>
            </a:r>
            <a:r>
              <a:rPr lang="en-US" dirty="0" err="1"/>
              <a:t>Flink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BA62F-4AA7-11E7-3880-EEEDA9B60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Apache </a:t>
            </a:r>
            <a:r>
              <a:rPr lang="en-US" dirty="0" err="1"/>
              <a:t>Flink</a:t>
            </a:r>
            <a:r>
              <a:rPr lang="en-US" dirty="0"/>
              <a:t> supports real-time even processing, which also supports handling of delayed or out-of-order events.</a:t>
            </a:r>
          </a:p>
          <a:p>
            <a:endParaRPr lang="en-US" dirty="0"/>
          </a:p>
          <a:p>
            <a:r>
              <a:rPr lang="en-US" dirty="0" err="1"/>
              <a:t>Flink</a:t>
            </a:r>
            <a:r>
              <a:rPr lang="en-US" dirty="0"/>
              <a:t> processes mainly data as streams without cutting data to </a:t>
            </a:r>
            <a:r>
              <a:rPr lang="en-US" dirty="0" err="1"/>
              <a:t>microbatches</a:t>
            </a:r>
            <a:r>
              <a:rPr lang="en-US" dirty="0"/>
              <a:t>, as it is made by Apache Spark. So that increases data throughput and lowering the system latency.</a:t>
            </a:r>
          </a:p>
          <a:p>
            <a:endParaRPr lang="en-US" dirty="0"/>
          </a:p>
          <a:p>
            <a:r>
              <a:rPr lang="en-US" dirty="0"/>
              <a:t>The framework ensures Exactly-Once-Processing, avoiding data duplication or losses. By high data volumes, it allows to decrease event computation cost for the sake of money saving.</a:t>
            </a:r>
          </a:p>
          <a:p>
            <a:endParaRPr lang="en-US" dirty="0"/>
          </a:p>
          <a:p>
            <a:r>
              <a:rPr lang="en-US" dirty="0"/>
              <a:t>The tool automatically manages memory without unnecessary data shuffling, leading to better overall performance and saving the available resources.</a:t>
            </a:r>
          </a:p>
          <a:p>
            <a:endParaRPr lang="en-US" dirty="0"/>
          </a:p>
          <a:p>
            <a:r>
              <a:rPr lang="en-US" dirty="0"/>
              <a:t>Apache </a:t>
            </a:r>
            <a:r>
              <a:rPr lang="en-US" dirty="0" err="1"/>
              <a:t>Flink</a:t>
            </a:r>
            <a:r>
              <a:rPr lang="en-US" dirty="0"/>
              <a:t> can be easily integrated with every other tool, provided by the Apache ecosystem.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9EF72-89B3-71C1-307D-E602B01B25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2848780754"/>
      </p:ext>
    </p:extLst>
  </p:cSld>
  <p:clrMapOvr>
    <a:masterClrMapping/>
  </p:clrMapOvr>
  <p:transition>
    <p:dissolv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E03BE1-4DF0-0999-9048-0942253B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00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Real Case Study: Twitter</a:t>
            </a:r>
            <a:endParaRPr lang="de-DE" sz="2000" dirty="0"/>
          </a:p>
        </p:txBody>
      </p:sp>
      <p:pic>
        <p:nvPicPr>
          <p:cNvPr id="2050" name="Picture 2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3A9A3DD8-12CE-3E3A-E149-7D816301C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3088" y="1989184"/>
            <a:ext cx="8063999" cy="344735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3207145-86CC-3342-E685-5F646A3DCD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400" y="583200"/>
            <a:ext cx="8063999" cy="273600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de-DE" sz="1400" dirty="0" err="1"/>
              <a:t>Before</a:t>
            </a:r>
            <a:r>
              <a:rPr lang="de-DE" sz="1400" dirty="0"/>
              <a:t>: Lambda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41D8DA-6FDC-1129-868F-248B774172BA}"/>
              </a:ext>
            </a:extLst>
          </p:cNvPr>
          <p:cNvSpPr txBox="1"/>
          <p:nvPr/>
        </p:nvSpPr>
        <p:spPr>
          <a:xfrm>
            <a:off x="816095" y="1512130"/>
            <a:ext cx="178766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Batch layer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FFC2CA-D8EA-FE90-C20B-0F1543F7DD2E}"/>
              </a:ext>
            </a:extLst>
          </p:cNvPr>
          <p:cNvSpPr txBox="1"/>
          <p:nvPr/>
        </p:nvSpPr>
        <p:spPr>
          <a:xfrm>
            <a:off x="816095" y="5345870"/>
            <a:ext cx="189346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Speed layer</a:t>
            </a:r>
          </a:p>
        </p:txBody>
      </p:sp>
    </p:spTree>
    <p:extLst>
      <p:ext uri="{BB962C8B-B14F-4D97-AF65-F5344CB8AC3E}">
        <p14:creationId xmlns:p14="http://schemas.microsoft.com/office/powerpoint/2010/main" val="1883140338"/>
      </p:ext>
    </p:extLst>
  </p:cSld>
  <p:clrMapOvr>
    <a:masterClrMapping/>
  </p:clrMapOvr>
  <p:transition>
    <p:dissolv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624A9-0C73-05DF-78AA-5F6B39720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Real Case Study: Twitter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C0EA2-9A87-4ED1-DF77-180D63B1D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dirty="0" err="1"/>
              <a:t>Summingbird</a:t>
            </a:r>
            <a:r>
              <a:rPr lang="de-DE" sz="1800" dirty="0"/>
              <a:t> </a:t>
            </a:r>
            <a:r>
              <a:rPr lang="de-DE" sz="1800" dirty="0" err="1"/>
              <a:t>provides</a:t>
            </a:r>
            <a:r>
              <a:rPr lang="de-DE" sz="1800" dirty="0"/>
              <a:t> high-level </a:t>
            </a:r>
            <a:r>
              <a:rPr lang="de-DE" sz="1800" dirty="0" err="1"/>
              <a:t>language</a:t>
            </a:r>
            <a:r>
              <a:rPr lang="de-DE" sz="1800" dirty="0"/>
              <a:t>, </a:t>
            </a:r>
            <a:r>
              <a:rPr lang="de-DE" sz="1800" dirty="0" err="1"/>
              <a:t>eliminating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problem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parallel </a:t>
            </a:r>
            <a:r>
              <a:rPr lang="de-DE" sz="1800" dirty="0" err="1"/>
              <a:t>maintainance</a:t>
            </a:r>
            <a:r>
              <a:rPr lang="de-DE" sz="1800" dirty="0"/>
              <a:t> Lambda </a:t>
            </a:r>
            <a:r>
              <a:rPr lang="de-DE" sz="1800" dirty="0" err="1"/>
              <a:t>layers</a:t>
            </a:r>
            <a:r>
              <a:rPr lang="de-DE" sz="1800" dirty="0"/>
              <a:t>.</a:t>
            </a:r>
          </a:p>
          <a:p>
            <a:endParaRPr lang="en-US" sz="1800" dirty="0"/>
          </a:p>
          <a:p>
            <a:r>
              <a:rPr lang="en-US" sz="1800" dirty="0"/>
              <a:t>Twitter Service Auto-Scaling Rules (TSAR) manages services’ auto-scaling. It adjusts the number of instances running for a particular service based on real-time demand. Also, merges produced data by both layers.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Batch processing costs are reduced by centralizing the computing on one data center and replicas distribution to others.</a:t>
            </a:r>
          </a:p>
          <a:p>
            <a:endParaRPr lang="en-US" sz="1800" dirty="0"/>
          </a:p>
          <a:p>
            <a:r>
              <a:rPr lang="en-US" sz="1800" dirty="0"/>
              <a:t>Arising streaming volumes led to the data losses in the Speed Layer, which resulted into less accurate aggregated data shown to Twitter users.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01F57-66DA-0D86-3768-0E6285E5C7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1400" dirty="0"/>
              <a:t>Lambda Insights</a:t>
            </a:r>
          </a:p>
        </p:txBody>
      </p:sp>
    </p:spTree>
    <p:extLst>
      <p:ext uri="{BB962C8B-B14F-4D97-AF65-F5344CB8AC3E}">
        <p14:creationId xmlns:p14="http://schemas.microsoft.com/office/powerpoint/2010/main" val="335116240"/>
      </p:ext>
    </p:extLst>
  </p:cSld>
  <p:clrMapOvr>
    <a:masterClrMapping/>
  </p:clrMapOvr>
  <p:transition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B39E109-32B7-E6D6-6D26-266D7262621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 err="1"/>
              <a:t>Presentation</a:t>
            </a:r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C919E9A-F152-F9D6-605B-881F89F42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Analysis in Big Data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0B2D9E-6C1C-CE75-F07E-58152D68A7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Stream Processing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1BD87380-C689-8F7D-54DE-CD350822015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 err="1"/>
              <a:t>History</a:t>
            </a:r>
            <a:r>
              <a:rPr lang="de-DE" dirty="0"/>
              <a:t> </a:t>
            </a:r>
          </a:p>
          <a:p>
            <a:r>
              <a:rPr lang="de-DE" dirty="0"/>
              <a:t>Traditional Infrastructure</a:t>
            </a:r>
          </a:p>
          <a:p>
            <a:r>
              <a:rPr lang="de-DE" dirty="0"/>
              <a:t>Lambda Architecture</a:t>
            </a:r>
          </a:p>
          <a:p>
            <a:pPr lvl="1"/>
            <a:r>
              <a:rPr lang="de-DE" dirty="0"/>
              <a:t>Hadoop</a:t>
            </a:r>
          </a:p>
          <a:p>
            <a:pPr lvl="1"/>
            <a:r>
              <a:rPr lang="de-DE" dirty="0"/>
              <a:t>Apache Spark</a:t>
            </a:r>
          </a:p>
          <a:p>
            <a:r>
              <a:rPr lang="de-DE" dirty="0"/>
              <a:t>Kappa Architecture</a:t>
            </a:r>
          </a:p>
          <a:p>
            <a:pPr lvl="1"/>
            <a:r>
              <a:rPr lang="de-DE" dirty="0"/>
              <a:t>Apache Kafka</a:t>
            </a:r>
          </a:p>
          <a:p>
            <a:pPr lvl="1"/>
            <a:r>
              <a:rPr lang="de-DE" dirty="0"/>
              <a:t>Apache Flink</a:t>
            </a:r>
          </a:p>
          <a:p>
            <a:r>
              <a:rPr lang="de-DE" dirty="0"/>
              <a:t>Twitter: Lambda</a:t>
            </a:r>
          </a:p>
          <a:p>
            <a:r>
              <a:rPr lang="de-DE" dirty="0"/>
              <a:t>Twitter: Kappa</a:t>
            </a:r>
          </a:p>
          <a:p>
            <a:r>
              <a:rPr lang="de-DE" dirty="0"/>
              <a:t>Lambda </a:t>
            </a:r>
            <a:r>
              <a:rPr lang="de-DE" dirty="0" err="1"/>
              <a:t>vs</a:t>
            </a:r>
            <a:r>
              <a:rPr lang="de-DE" dirty="0"/>
              <a:t> Kappa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2645501"/>
      </p:ext>
    </p:extLst>
  </p:cSld>
  <p:clrMapOvr>
    <a:masterClrMapping/>
  </p:clrMapOvr>
  <p:transition>
    <p:dissolv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CA2E0-68D9-7AE9-5DBC-F920E7E76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Real Case Study: Twitter</a:t>
            </a:r>
          </a:p>
        </p:txBody>
      </p:sp>
      <p:pic>
        <p:nvPicPr>
          <p:cNvPr id="5" name="Picture 4" descr="A diagram of a data center&#10;&#10;Description automatically generated">
            <a:extLst>
              <a:ext uri="{FF2B5EF4-FFF2-40B4-BE49-F238E27FC236}">
                <a16:creationId xmlns:a16="http://schemas.microsoft.com/office/drawing/2014/main" id="{FD7310D9-4AD2-CA65-21E9-04829AD64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063" y="1448672"/>
            <a:ext cx="6940049" cy="4528382"/>
          </a:xfrm>
          <a:prstGeom prst="rect">
            <a:avLst/>
          </a:prstGeom>
          <a:noFill/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AD10CD-C6BE-3FD4-9E9E-4417B1043C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3088" y="581897"/>
            <a:ext cx="8063999" cy="274637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After: Kappa</a:t>
            </a:r>
          </a:p>
        </p:txBody>
      </p:sp>
    </p:spTree>
    <p:extLst>
      <p:ext uri="{BB962C8B-B14F-4D97-AF65-F5344CB8AC3E}">
        <p14:creationId xmlns:p14="http://schemas.microsoft.com/office/powerpoint/2010/main" val="460075058"/>
      </p:ext>
    </p:extLst>
  </p:cSld>
  <p:clrMapOvr>
    <a:masterClrMapping/>
  </p:clrMapOvr>
  <p:transition>
    <p:dissolv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86803-ACDE-F9C6-A910-9A444A86C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Real Case Study: Twitter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D64E4-5355-3BEA-6DF3-3AE775A1A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During the whole data pipeline, Twitter ensures that all message are delivered, by using at-least-once semantics.</a:t>
            </a:r>
          </a:p>
          <a:p>
            <a:endParaRPr lang="en-US" dirty="0"/>
          </a:p>
          <a:p>
            <a:r>
              <a:rPr lang="en-US" dirty="0"/>
              <a:t>Before transferring to the cloud, the pipeline makes data preprocessing and optimizes Kafka logs for a </a:t>
            </a:r>
            <a:r>
              <a:rPr lang="en-US" dirty="0" err="1"/>
              <a:t>Pubsub</a:t>
            </a:r>
            <a:r>
              <a:rPr lang="en-US" dirty="0"/>
              <a:t> topic for reducing data storage.</a:t>
            </a:r>
          </a:p>
          <a:p>
            <a:endParaRPr lang="en-US" dirty="0"/>
          </a:p>
          <a:p>
            <a:r>
              <a:rPr lang="en-US" dirty="0"/>
              <a:t>To achieve near exactly-once processing, Twitter applies internal deduping strategies within a timed window. The deduplication is made by Dataflow workers via UUID assigned by the Event Processor.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Distributed aggregation of real-time data over Dataflow and </a:t>
            </a:r>
            <a:r>
              <a:rPr lang="en-US" dirty="0" err="1"/>
              <a:t>BigQuery</a:t>
            </a:r>
            <a:r>
              <a:rPr lang="en-US" dirty="0"/>
              <a:t> provides low-latency and high streaming throughput.</a:t>
            </a:r>
          </a:p>
          <a:p>
            <a:endParaRPr lang="en-US" dirty="0"/>
          </a:p>
          <a:p>
            <a:r>
              <a:rPr lang="en-US" dirty="0"/>
              <a:t>On-premise Twitter query services tap the data from the high-scalable and distributed storage system for structured data.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5EC48B-9240-23CA-EF93-F0F219A38F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1400" dirty="0"/>
              <a:t>Kappa Insights</a:t>
            </a:r>
          </a:p>
        </p:txBody>
      </p:sp>
    </p:spTree>
    <p:extLst>
      <p:ext uri="{BB962C8B-B14F-4D97-AF65-F5344CB8AC3E}">
        <p14:creationId xmlns:p14="http://schemas.microsoft.com/office/powerpoint/2010/main" val="3675165042"/>
      </p:ext>
    </p:extLst>
  </p:cSld>
  <p:clrMapOvr>
    <a:masterClrMapping/>
  </p:clrMapOvr>
  <p:transition>
    <p:dissolv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FAD31E-8861-2C83-6B94-CD22D0F96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Lambda </a:t>
            </a:r>
            <a:r>
              <a:rPr lang="de-DE" dirty="0" err="1"/>
              <a:t>vs</a:t>
            </a:r>
            <a:r>
              <a:rPr lang="de-DE" dirty="0"/>
              <a:t> Kappa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FDEC69-F581-F24C-A560-1A0B5AB7A1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 err="1"/>
              <a:t>Compare</a:t>
            </a:r>
            <a:endParaRPr lang="de-DE" dirty="0"/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3572B956-B48B-2B17-6639-33AF7FC9AB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0703086"/>
              </p:ext>
            </p:extLst>
          </p:nvPr>
        </p:nvGraphicFramePr>
        <p:xfrm>
          <a:off x="381626" y="1212804"/>
          <a:ext cx="8163738" cy="445008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721246">
                  <a:extLst>
                    <a:ext uri="{9D8B030D-6E8A-4147-A177-3AD203B41FA5}">
                      <a16:colId xmlns:a16="http://schemas.microsoft.com/office/drawing/2014/main" val="127284563"/>
                    </a:ext>
                  </a:extLst>
                </a:gridCol>
                <a:gridCol w="2721246">
                  <a:extLst>
                    <a:ext uri="{9D8B030D-6E8A-4147-A177-3AD203B41FA5}">
                      <a16:colId xmlns:a16="http://schemas.microsoft.com/office/drawing/2014/main" val="2819819074"/>
                    </a:ext>
                  </a:extLst>
                </a:gridCol>
                <a:gridCol w="2721246">
                  <a:extLst>
                    <a:ext uri="{9D8B030D-6E8A-4147-A177-3AD203B41FA5}">
                      <a16:colId xmlns:a16="http://schemas.microsoft.com/office/drawing/2014/main" val="21788138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de-DE" sz="1400" dirty="0"/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600" dirty="0"/>
                        <a:t>Lambda</a:t>
                      </a: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600" dirty="0"/>
                        <a:t>Kappa</a:t>
                      </a: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829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/>
                        <a:t>Cost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403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/>
                        <a:t>Implementation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6437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/>
                        <a:t>Robustness</a:t>
                      </a:r>
                      <a:r>
                        <a:rPr lang="de-DE" sz="1400" dirty="0"/>
                        <a:t> (fault </a:t>
                      </a:r>
                      <a:r>
                        <a:rPr lang="de-DE" sz="1400" dirty="0" err="1"/>
                        <a:t>tolerance</a:t>
                      </a:r>
                      <a:r>
                        <a:rPr lang="de-DE" sz="1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527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/>
                        <a:t>Troubleshooting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883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/>
                        <a:t>Resources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0565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/>
                        <a:t>Size </a:t>
                      </a:r>
                      <a:r>
                        <a:rPr lang="de-DE" sz="1400" dirty="0" err="1"/>
                        <a:t>of</a:t>
                      </a:r>
                      <a:r>
                        <a:rPr lang="de-DE" sz="1400" dirty="0"/>
                        <a:t> </a:t>
                      </a:r>
                      <a:r>
                        <a:rPr lang="de-DE" sz="1400" dirty="0" err="1"/>
                        <a:t>Dataflow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9603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/>
                        <a:t>Scalability</a:t>
                      </a:r>
                      <a:r>
                        <a:rPr lang="de-DE" sz="1400" dirty="0"/>
                        <a:t> (</a:t>
                      </a:r>
                      <a:r>
                        <a:rPr lang="de-DE" sz="1400" dirty="0" err="1"/>
                        <a:t>difficulty</a:t>
                      </a:r>
                      <a:r>
                        <a:rPr lang="de-DE" sz="1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394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 err="1"/>
                        <a:t>Complexity</a:t>
                      </a:r>
                      <a:r>
                        <a:rPr lang="de-DE" sz="1400" baseline="0" dirty="0"/>
                        <a:t> </a:t>
                      </a:r>
                      <a:r>
                        <a:rPr lang="de-DE" sz="1400" baseline="0" dirty="0" err="1"/>
                        <a:t>of</a:t>
                      </a:r>
                      <a:r>
                        <a:rPr lang="de-DE" sz="1400" baseline="0" dirty="0"/>
                        <a:t> </a:t>
                      </a:r>
                      <a:r>
                        <a:rPr lang="de-DE" sz="1400" baseline="0" dirty="0" err="1"/>
                        <a:t>calculation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051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/>
                        <a:t>Consumer </a:t>
                      </a:r>
                      <a:r>
                        <a:rPr lang="de-DE" sz="1400" dirty="0" err="1"/>
                        <a:t>Requirements</a:t>
                      </a:r>
                      <a:r>
                        <a:rPr lang="de-DE" sz="14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 err="1"/>
                        <a:t>Precise</a:t>
                      </a:r>
                      <a:r>
                        <a:rPr lang="de-DE" sz="1200" dirty="0"/>
                        <a:t> </a:t>
                      </a:r>
                      <a:r>
                        <a:rPr lang="de-DE" sz="1200" dirty="0" err="1"/>
                        <a:t>Results</a:t>
                      </a:r>
                      <a:endParaRPr lang="de-DE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Live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3020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 err="1"/>
                        <a:t>Necessity</a:t>
                      </a:r>
                      <a:r>
                        <a:rPr lang="de-DE" sz="1400" dirty="0"/>
                        <a:t> </a:t>
                      </a:r>
                      <a:r>
                        <a:rPr lang="de-DE" sz="1400" dirty="0" err="1"/>
                        <a:t>of</a:t>
                      </a:r>
                      <a:r>
                        <a:rPr lang="de-DE" sz="1400" dirty="0"/>
                        <a:t> </a:t>
                      </a:r>
                      <a:r>
                        <a:rPr lang="de-DE" sz="1400" dirty="0" err="1"/>
                        <a:t>historical</a:t>
                      </a:r>
                      <a:r>
                        <a:rPr lang="de-DE" sz="1400" dirty="0"/>
                        <a:t> </a:t>
                      </a:r>
                      <a:r>
                        <a:rPr lang="de-DE" sz="1400" dirty="0" err="1"/>
                        <a:t>data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 err="1"/>
                        <a:t>No</a:t>
                      </a:r>
                      <a:endParaRPr lang="de-DE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7913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400" dirty="0"/>
                        <a:t>Type </a:t>
                      </a:r>
                      <a:r>
                        <a:rPr lang="de-DE" sz="1400" dirty="0" err="1"/>
                        <a:t>of</a:t>
                      </a:r>
                      <a:r>
                        <a:rPr lang="de-DE" sz="1400" dirty="0"/>
                        <a:t> </a:t>
                      </a:r>
                      <a:r>
                        <a:rPr lang="de-DE" sz="1400" dirty="0" err="1"/>
                        <a:t>Machine</a:t>
                      </a:r>
                      <a:r>
                        <a:rPr lang="de-DE" sz="1400" dirty="0"/>
                        <a:t>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 err="1"/>
                        <a:t>Supervised</a:t>
                      </a:r>
                      <a:r>
                        <a:rPr lang="de-DE" sz="1200" dirty="0"/>
                        <a:t> (</a:t>
                      </a:r>
                      <a:r>
                        <a:rPr lang="de-DE" sz="1200" dirty="0" err="1"/>
                        <a:t>historical</a:t>
                      </a:r>
                      <a:r>
                        <a:rPr lang="de-DE" sz="1200" dirty="0"/>
                        <a:t> </a:t>
                      </a:r>
                      <a:r>
                        <a:rPr lang="de-DE" sz="1200" dirty="0" err="1"/>
                        <a:t>needed</a:t>
                      </a:r>
                      <a:r>
                        <a:rPr lang="de-DE" sz="12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 err="1"/>
                        <a:t>Unsupervised</a:t>
                      </a:r>
                      <a:r>
                        <a:rPr lang="de-DE" sz="1200" dirty="0"/>
                        <a:t> and semi-</a:t>
                      </a:r>
                      <a:r>
                        <a:rPr lang="de-DE" sz="1200" dirty="0" err="1"/>
                        <a:t>supervised</a:t>
                      </a:r>
                      <a:endParaRPr lang="de-DE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840158"/>
                  </a:ext>
                </a:extLst>
              </a:tr>
            </a:tbl>
          </a:graphicData>
        </a:graphic>
      </p:graphicFrame>
      <p:sp>
        <p:nvSpPr>
          <p:cNvPr id="11" name="Rechteck 10">
            <a:extLst>
              <a:ext uri="{FF2B5EF4-FFF2-40B4-BE49-F238E27FC236}">
                <a16:creationId xmlns:a16="http://schemas.microsoft.com/office/drawing/2014/main" id="{BF352D64-E479-8A1F-3AD5-AF21C827A3C1}"/>
              </a:ext>
            </a:extLst>
          </p:cNvPr>
          <p:cNvSpPr/>
          <p:nvPr/>
        </p:nvSpPr>
        <p:spPr bwMode="auto">
          <a:xfrm>
            <a:off x="3177375" y="167749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E3A86A2-F013-6A63-8DB9-C1E63C936CB0}"/>
              </a:ext>
            </a:extLst>
          </p:cNvPr>
          <p:cNvSpPr/>
          <p:nvPr/>
        </p:nvSpPr>
        <p:spPr bwMode="auto">
          <a:xfrm>
            <a:off x="3414198" y="167749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FFA8EE1-4A10-2EF8-D51F-9F9B7F336BFA}"/>
              </a:ext>
            </a:extLst>
          </p:cNvPr>
          <p:cNvSpPr/>
          <p:nvPr/>
        </p:nvSpPr>
        <p:spPr bwMode="auto">
          <a:xfrm>
            <a:off x="3651021" y="167749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57E0A902-B1B6-81A9-2B7A-B6257C312BF2}"/>
              </a:ext>
            </a:extLst>
          </p:cNvPr>
          <p:cNvSpPr/>
          <p:nvPr/>
        </p:nvSpPr>
        <p:spPr bwMode="auto">
          <a:xfrm>
            <a:off x="3887844" y="167749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9413031-AABB-DE3B-9677-049237AA49DA}"/>
              </a:ext>
            </a:extLst>
          </p:cNvPr>
          <p:cNvSpPr/>
          <p:nvPr/>
        </p:nvSpPr>
        <p:spPr bwMode="auto">
          <a:xfrm>
            <a:off x="5882201" y="167749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CAFC259-16E0-C64B-6731-BCEDC800E68E}"/>
              </a:ext>
            </a:extLst>
          </p:cNvPr>
          <p:cNvSpPr/>
          <p:nvPr/>
        </p:nvSpPr>
        <p:spPr bwMode="auto">
          <a:xfrm>
            <a:off x="6119024" y="167749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370574A-F426-BFA5-15BE-F6E518928481}"/>
              </a:ext>
            </a:extLst>
          </p:cNvPr>
          <p:cNvSpPr/>
          <p:nvPr/>
        </p:nvSpPr>
        <p:spPr bwMode="auto">
          <a:xfrm>
            <a:off x="6355847" y="167749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B827401-3C97-261E-C405-045733BBD2BC}"/>
              </a:ext>
            </a:extLst>
          </p:cNvPr>
          <p:cNvSpPr/>
          <p:nvPr/>
        </p:nvSpPr>
        <p:spPr bwMode="auto">
          <a:xfrm>
            <a:off x="6592670" y="167749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47DD93BD-ECAB-280C-5222-3A7C49ADB0E7}"/>
              </a:ext>
            </a:extLst>
          </p:cNvPr>
          <p:cNvSpPr/>
          <p:nvPr/>
        </p:nvSpPr>
        <p:spPr bwMode="auto">
          <a:xfrm>
            <a:off x="6829493" y="167749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BEBC4FB5-B39B-62D4-99E1-B7AECDBEA5AD}"/>
              </a:ext>
            </a:extLst>
          </p:cNvPr>
          <p:cNvSpPr/>
          <p:nvPr/>
        </p:nvSpPr>
        <p:spPr bwMode="auto">
          <a:xfrm>
            <a:off x="7066316" y="1677497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EDD67030-1C63-275C-7F07-67742F8C98BB}"/>
              </a:ext>
            </a:extLst>
          </p:cNvPr>
          <p:cNvSpPr/>
          <p:nvPr/>
        </p:nvSpPr>
        <p:spPr bwMode="auto">
          <a:xfrm>
            <a:off x="3177375" y="203350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A04EF31A-EFD0-DB43-A6B5-5A583B6F935B}"/>
              </a:ext>
            </a:extLst>
          </p:cNvPr>
          <p:cNvSpPr/>
          <p:nvPr/>
        </p:nvSpPr>
        <p:spPr bwMode="auto">
          <a:xfrm>
            <a:off x="3414198" y="203350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7C0CE0EA-C74D-4BC2-CB0D-7464ED0151A7}"/>
              </a:ext>
            </a:extLst>
          </p:cNvPr>
          <p:cNvSpPr/>
          <p:nvPr/>
        </p:nvSpPr>
        <p:spPr bwMode="auto">
          <a:xfrm>
            <a:off x="3651021" y="203350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5110C957-3DCA-BDB2-FF39-162846E6220C}"/>
              </a:ext>
            </a:extLst>
          </p:cNvPr>
          <p:cNvSpPr/>
          <p:nvPr/>
        </p:nvSpPr>
        <p:spPr bwMode="auto">
          <a:xfrm>
            <a:off x="3887844" y="203350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1CCEEB2A-6FB3-2664-32E1-D27A66126C21}"/>
              </a:ext>
            </a:extLst>
          </p:cNvPr>
          <p:cNvSpPr/>
          <p:nvPr/>
        </p:nvSpPr>
        <p:spPr bwMode="auto">
          <a:xfrm>
            <a:off x="5882201" y="203350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64C26E22-55DE-0BA5-B454-F2EE0AC80895}"/>
              </a:ext>
            </a:extLst>
          </p:cNvPr>
          <p:cNvSpPr/>
          <p:nvPr/>
        </p:nvSpPr>
        <p:spPr bwMode="auto">
          <a:xfrm>
            <a:off x="6119024" y="203350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8C3EC2D0-7371-45B7-827A-DC2FAD396499}"/>
              </a:ext>
            </a:extLst>
          </p:cNvPr>
          <p:cNvSpPr/>
          <p:nvPr/>
        </p:nvSpPr>
        <p:spPr bwMode="auto">
          <a:xfrm>
            <a:off x="6355847" y="203350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9D48CE5B-89A7-77B4-84CC-D1C0901ED3CC}"/>
              </a:ext>
            </a:extLst>
          </p:cNvPr>
          <p:cNvSpPr/>
          <p:nvPr/>
        </p:nvSpPr>
        <p:spPr bwMode="auto">
          <a:xfrm>
            <a:off x="6592670" y="203350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18C5790B-81BB-90D2-4CC8-1D75D4972C78}"/>
              </a:ext>
            </a:extLst>
          </p:cNvPr>
          <p:cNvSpPr/>
          <p:nvPr/>
        </p:nvSpPr>
        <p:spPr bwMode="auto">
          <a:xfrm>
            <a:off x="6829493" y="203350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0B90C7F2-118B-4773-8001-FD7CBC8F8224}"/>
              </a:ext>
            </a:extLst>
          </p:cNvPr>
          <p:cNvSpPr/>
          <p:nvPr/>
        </p:nvSpPr>
        <p:spPr bwMode="auto">
          <a:xfrm>
            <a:off x="3177375" y="238950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43912C7A-4CAC-C5BF-181E-C9B7CEFC019B}"/>
              </a:ext>
            </a:extLst>
          </p:cNvPr>
          <p:cNvSpPr/>
          <p:nvPr/>
        </p:nvSpPr>
        <p:spPr bwMode="auto">
          <a:xfrm>
            <a:off x="3414198" y="238950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516265CC-BBA1-79C3-90E4-58F7D42E671D}"/>
              </a:ext>
            </a:extLst>
          </p:cNvPr>
          <p:cNvSpPr/>
          <p:nvPr/>
        </p:nvSpPr>
        <p:spPr bwMode="auto">
          <a:xfrm>
            <a:off x="3651021" y="238950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6AAD0E8A-BE3A-0155-DD12-57589009BB0D}"/>
              </a:ext>
            </a:extLst>
          </p:cNvPr>
          <p:cNvSpPr/>
          <p:nvPr/>
        </p:nvSpPr>
        <p:spPr bwMode="auto">
          <a:xfrm>
            <a:off x="3887844" y="238950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E6CE46E5-BB50-85AA-47A9-99FF51EDF7C1}"/>
              </a:ext>
            </a:extLst>
          </p:cNvPr>
          <p:cNvSpPr/>
          <p:nvPr/>
        </p:nvSpPr>
        <p:spPr bwMode="auto">
          <a:xfrm>
            <a:off x="4124667" y="238950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DE23C46B-E769-040B-5B59-5D3D9DD3906D}"/>
              </a:ext>
            </a:extLst>
          </p:cNvPr>
          <p:cNvSpPr/>
          <p:nvPr/>
        </p:nvSpPr>
        <p:spPr bwMode="auto">
          <a:xfrm>
            <a:off x="4361490" y="238950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BE4A6EC0-A997-F849-5A90-F324F677BFD8}"/>
              </a:ext>
            </a:extLst>
          </p:cNvPr>
          <p:cNvSpPr/>
          <p:nvPr/>
        </p:nvSpPr>
        <p:spPr bwMode="auto">
          <a:xfrm>
            <a:off x="4598313" y="238950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45C7BBF4-EF8D-ADE2-E128-847E9150F11C}"/>
              </a:ext>
            </a:extLst>
          </p:cNvPr>
          <p:cNvSpPr/>
          <p:nvPr/>
        </p:nvSpPr>
        <p:spPr bwMode="auto">
          <a:xfrm>
            <a:off x="4835136" y="238950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3562235-C7DD-FD4D-5C7C-7CA9CD21900B}"/>
              </a:ext>
            </a:extLst>
          </p:cNvPr>
          <p:cNvSpPr/>
          <p:nvPr/>
        </p:nvSpPr>
        <p:spPr bwMode="auto">
          <a:xfrm>
            <a:off x="5071959" y="238950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7931FB01-0C4B-1C77-7B7C-6057332F83D9}"/>
              </a:ext>
            </a:extLst>
          </p:cNvPr>
          <p:cNvSpPr/>
          <p:nvPr/>
        </p:nvSpPr>
        <p:spPr bwMode="auto">
          <a:xfrm>
            <a:off x="5882201" y="238817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F177476A-EC84-97AA-3EB6-AA8F6740866C}"/>
              </a:ext>
            </a:extLst>
          </p:cNvPr>
          <p:cNvSpPr/>
          <p:nvPr/>
        </p:nvSpPr>
        <p:spPr bwMode="auto">
          <a:xfrm>
            <a:off x="6119024" y="238817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17445930-FC37-71B4-0FB8-42BE82204AB1}"/>
              </a:ext>
            </a:extLst>
          </p:cNvPr>
          <p:cNvSpPr/>
          <p:nvPr/>
        </p:nvSpPr>
        <p:spPr bwMode="auto">
          <a:xfrm>
            <a:off x="6355847" y="238817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6AD7C461-D4AB-33C2-E840-97F1D88CBCD4}"/>
              </a:ext>
            </a:extLst>
          </p:cNvPr>
          <p:cNvSpPr/>
          <p:nvPr/>
        </p:nvSpPr>
        <p:spPr bwMode="auto">
          <a:xfrm>
            <a:off x="6592670" y="238817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A22C5A80-F555-E544-FBA5-F9D6C09DFE24}"/>
              </a:ext>
            </a:extLst>
          </p:cNvPr>
          <p:cNvSpPr/>
          <p:nvPr/>
        </p:nvSpPr>
        <p:spPr bwMode="auto">
          <a:xfrm>
            <a:off x="6829493" y="238817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B5F0856D-CC83-C337-6701-CA4BE39B4F2F}"/>
              </a:ext>
            </a:extLst>
          </p:cNvPr>
          <p:cNvSpPr/>
          <p:nvPr/>
        </p:nvSpPr>
        <p:spPr bwMode="auto">
          <a:xfrm>
            <a:off x="7066316" y="2388177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A1226508-E4B7-20FE-4A44-9C5A91DDF201}"/>
              </a:ext>
            </a:extLst>
          </p:cNvPr>
          <p:cNvSpPr/>
          <p:nvPr/>
        </p:nvSpPr>
        <p:spPr bwMode="auto">
          <a:xfrm>
            <a:off x="5882201" y="278226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57A4C405-7B38-1542-A123-83525D25C2EE}"/>
              </a:ext>
            </a:extLst>
          </p:cNvPr>
          <p:cNvSpPr/>
          <p:nvPr/>
        </p:nvSpPr>
        <p:spPr bwMode="auto">
          <a:xfrm>
            <a:off x="6119024" y="278226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710F400-9C6A-5323-ADCB-075FAA0052DB}"/>
              </a:ext>
            </a:extLst>
          </p:cNvPr>
          <p:cNvSpPr/>
          <p:nvPr/>
        </p:nvSpPr>
        <p:spPr bwMode="auto">
          <a:xfrm>
            <a:off x="6355847" y="278226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AA963803-6267-6A4C-4890-4F39E057F422}"/>
              </a:ext>
            </a:extLst>
          </p:cNvPr>
          <p:cNvSpPr/>
          <p:nvPr/>
        </p:nvSpPr>
        <p:spPr bwMode="auto">
          <a:xfrm>
            <a:off x="6592670" y="278226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61220539-5782-AC9E-F83A-7FBDE2A99569}"/>
              </a:ext>
            </a:extLst>
          </p:cNvPr>
          <p:cNvSpPr/>
          <p:nvPr/>
        </p:nvSpPr>
        <p:spPr bwMode="auto">
          <a:xfrm>
            <a:off x="6829493" y="278226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CFB03044-46CC-103C-6B0D-F7FEE5F24B12}"/>
              </a:ext>
            </a:extLst>
          </p:cNvPr>
          <p:cNvSpPr/>
          <p:nvPr/>
        </p:nvSpPr>
        <p:spPr bwMode="auto">
          <a:xfrm>
            <a:off x="3177375" y="313827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08DE06FE-D227-A18A-A8ED-23683134232E}"/>
              </a:ext>
            </a:extLst>
          </p:cNvPr>
          <p:cNvSpPr/>
          <p:nvPr/>
        </p:nvSpPr>
        <p:spPr bwMode="auto">
          <a:xfrm>
            <a:off x="3414198" y="313827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DA92086A-40D5-76B2-F9E1-D4A40601F30A}"/>
              </a:ext>
            </a:extLst>
          </p:cNvPr>
          <p:cNvSpPr/>
          <p:nvPr/>
        </p:nvSpPr>
        <p:spPr bwMode="auto">
          <a:xfrm>
            <a:off x="3651021" y="313827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60" name="Rechteck 59">
            <a:extLst>
              <a:ext uri="{FF2B5EF4-FFF2-40B4-BE49-F238E27FC236}">
                <a16:creationId xmlns:a16="http://schemas.microsoft.com/office/drawing/2014/main" id="{89641F0B-021E-9026-D772-70D375DC4B96}"/>
              </a:ext>
            </a:extLst>
          </p:cNvPr>
          <p:cNvSpPr/>
          <p:nvPr/>
        </p:nvSpPr>
        <p:spPr bwMode="auto">
          <a:xfrm>
            <a:off x="3887844" y="313827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21AC3EA1-70AA-4185-80C1-81115AF6F917}"/>
              </a:ext>
            </a:extLst>
          </p:cNvPr>
          <p:cNvSpPr/>
          <p:nvPr/>
        </p:nvSpPr>
        <p:spPr bwMode="auto">
          <a:xfrm>
            <a:off x="4124667" y="313827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D025BE59-1977-E5C3-86CF-B6E16B5318C4}"/>
              </a:ext>
            </a:extLst>
          </p:cNvPr>
          <p:cNvSpPr/>
          <p:nvPr/>
        </p:nvSpPr>
        <p:spPr bwMode="auto">
          <a:xfrm>
            <a:off x="4361490" y="3138271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53BFE284-98ED-8ECB-1E47-2948B96265D8}"/>
              </a:ext>
            </a:extLst>
          </p:cNvPr>
          <p:cNvSpPr/>
          <p:nvPr/>
        </p:nvSpPr>
        <p:spPr bwMode="auto">
          <a:xfrm>
            <a:off x="5882201" y="313194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60CDDD05-9102-A9B3-3E3D-B116B9BCBCA9}"/>
              </a:ext>
            </a:extLst>
          </p:cNvPr>
          <p:cNvSpPr/>
          <p:nvPr/>
        </p:nvSpPr>
        <p:spPr bwMode="auto">
          <a:xfrm>
            <a:off x="6119024" y="313194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65" name="Rechteck 64">
            <a:extLst>
              <a:ext uri="{FF2B5EF4-FFF2-40B4-BE49-F238E27FC236}">
                <a16:creationId xmlns:a16="http://schemas.microsoft.com/office/drawing/2014/main" id="{53BFE72A-973D-388C-5B40-8ABA0D120FD3}"/>
              </a:ext>
            </a:extLst>
          </p:cNvPr>
          <p:cNvSpPr/>
          <p:nvPr/>
        </p:nvSpPr>
        <p:spPr bwMode="auto">
          <a:xfrm>
            <a:off x="6355847" y="313194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D1BC0F8D-F1A1-62B4-77EE-68C1DDB0E7C6}"/>
              </a:ext>
            </a:extLst>
          </p:cNvPr>
          <p:cNvSpPr/>
          <p:nvPr/>
        </p:nvSpPr>
        <p:spPr bwMode="auto">
          <a:xfrm>
            <a:off x="6592670" y="313194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67" name="Rechteck 66">
            <a:extLst>
              <a:ext uri="{FF2B5EF4-FFF2-40B4-BE49-F238E27FC236}">
                <a16:creationId xmlns:a16="http://schemas.microsoft.com/office/drawing/2014/main" id="{50FD691F-8B6D-9D51-A394-0915D898168C}"/>
              </a:ext>
            </a:extLst>
          </p:cNvPr>
          <p:cNvSpPr/>
          <p:nvPr/>
        </p:nvSpPr>
        <p:spPr bwMode="auto">
          <a:xfrm>
            <a:off x="6839266" y="313194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85236979-47CB-04E4-1E5D-19904F8EE247}"/>
              </a:ext>
            </a:extLst>
          </p:cNvPr>
          <p:cNvSpPr/>
          <p:nvPr/>
        </p:nvSpPr>
        <p:spPr bwMode="auto">
          <a:xfrm>
            <a:off x="7076089" y="313194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C3BA4960-43CA-0AA1-8062-FA211BC98BFF}"/>
              </a:ext>
            </a:extLst>
          </p:cNvPr>
          <p:cNvSpPr/>
          <p:nvPr/>
        </p:nvSpPr>
        <p:spPr bwMode="auto">
          <a:xfrm>
            <a:off x="7312912" y="313194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B1BA00B1-0B0F-27EE-5B6B-515FA15715CA}"/>
              </a:ext>
            </a:extLst>
          </p:cNvPr>
          <p:cNvSpPr/>
          <p:nvPr/>
        </p:nvSpPr>
        <p:spPr bwMode="auto">
          <a:xfrm>
            <a:off x="7549735" y="313194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1" name="Rechteck 70">
            <a:extLst>
              <a:ext uri="{FF2B5EF4-FFF2-40B4-BE49-F238E27FC236}">
                <a16:creationId xmlns:a16="http://schemas.microsoft.com/office/drawing/2014/main" id="{30897888-3FC0-15A9-A3BE-25E81D0CCC28}"/>
              </a:ext>
            </a:extLst>
          </p:cNvPr>
          <p:cNvSpPr/>
          <p:nvPr/>
        </p:nvSpPr>
        <p:spPr bwMode="auto">
          <a:xfrm>
            <a:off x="3173537" y="3531033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95AE5FEF-DFD9-192D-9670-A14DA121DB99}"/>
              </a:ext>
            </a:extLst>
          </p:cNvPr>
          <p:cNvSpPr/>
          <p:nvPr/>
        </p:nvSpPr>
        <p:spPr bwMode="auto">
          <a:xfrm>
            <a:off x="3410360" y="3531033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062C5E7C-2A0D-3B65-2075-7E0B7D0AC977}"/>
              </a:ext>
            </a:extLst>
          </p:cNvPr>
          <p:cNvSpPr/>
          <p:nvPr/>
        </p:nvSpPr>
        <p:spPr bwMode="auto">
          <a:xfrm>
            <a:off x="5882201" y="352603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2233CC7C-8747-BE86-C470-F5AC9F8303AF}"/>
              </a:ext>
            </a:extLst>
          </p:cNvPr>
          <p:cNvSpPr/>
          <p:nvPr/>
        </p:nvSpPr>
        <p:spPr bwMode="auto">
          <a:xfrm>
            <a:off x="6119024" y="352603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7EC70DEA-519A-8780-278E-A235F71833FE}"/>
              </a:ext>
            </a:extLst>
          </p:cNvPr>
          <p:cNvSpPr/>
          <p:nvPr/>
        </p:nvSpPr>
        <p:spPr bwMode="auto">
          <a:xfrm>
            <a:off x="6355847" y="352603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6" name="Rechteck 75">
            <a:extLst>
              <a:ext uri="{FF2B5EF4-FFF2-40B4-BE49-F238E27FC236}">
                <a16:creationId xmlns:a16="http://schemas.microsoft.com/office/drawing/2014/main" id="{82A3BBD8-65DF-B7BF-8AF5-7FADD1010F1E}"/>
              </a:ext>
            </a:extLst>
          </p:cNvPr>
          <p:cNvSpPr/>
          <p:nvPr/>
        </p:nvSpPr>
        <p:spPr bwMode="auto">
          <a:xfrm>
            <a:off x="6592670" y="352603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BE58052-071A-9298-8088-A4EA1C2735C4}"/>
              </a:ext>
            </a:extLst>
          </p:cNvPr>
          <p:cNvSpPr/>
          <p:nvPr/>
        </p:nvSpPr>
        <p:spPr bwMode="auto">
          <a:xfrm>
            <a:off x="6839266" y="352603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3472BC13-DEBF-C88A-15EF-40B04964CA0F}"/>
              </a:ext>
            </a:extLst>
          </p:cNvPr>
          <p:cNvSpPr/>
          <p:nvPr/>
        </p:nvSpPr>
        <p:spPr bwMode="auto">
          <a:xfrm>
            <a:off x="7085862" y="352603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45BAD1F-AF83-037B-5F42-85E5D4AE9961}"/>
              </a:ext>
            </a:extLst>
          </p:cNvPr>
          <p:cNvSpPr/>
          <p:nvPr/>
        </p:nvSpPr>
        <p:spPr bwMode="auto">
          <a:xfrm>
            <a:off x="7322685" y="352603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777BE624-3268-FBEB-D311-7E55F66C6551}"/>
              </a:ext>
            </a:extLst>
          </p:cNvPr>
          <p:cNvSpPr/>
          <p:nvPr/>
        </p:nvSpPr>
        <p:spPr bwMode="auto">
          <a:xfrm>
            <a:off x="7559508" y="352603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C991D969-39E9-5D72-D9FC-8EBA94E21204}"/>
              </a:ext>
            </a:extLst>
          </p:cNvPr>
          <p:cNvSpPr/>
          <p:nvPr/>
        </p:nvSpPr>
        <p:spPr bwMode="auto">
          <a:xfrm>
            <a:off x="7796331" y="352603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18AE1E25-833F-207F-7B26-6803746BABA1}"/>
              </a:ext>
            </a:extLst>
          </p:cNvPr>
          <p:cNvSpPr/>
          <p:nvPr/>
        </p:nvSpPr>
        <p:spPr bwMode="auto">
          <a:xfrm>
            <a:off x="8033154" y="3526035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28F3DB8B-46D5-98BA-C958-2FD0E19BA61B}"/>
              </a:ext>
            </a:extLst>
          </p:cNvPr>
          <p:cNvSpPr/>
          <p:nvPr/>
        </p:nvSpPr>
        <p:spPr bwMode="auto">
          <a:xfrm>
            <a:off x="3172345" y="3895734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5E532DCD-3237-E7D8-6F7D-6AC5EF66EF18}"/>
              </a:ext>
            </a:extLst>
          </p:cNvPr>
          <p:cNvSpPr/>
          <p:nvPr/>
        </p:nvSpPr>
        <p:spPr bwMode="auto">
          <a:xfrm>
            <a:off x="3409168" y="3895734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BA6991F0-EC2E-6CCB-555C-674EC2A1D610}"/>
              </a:ext>
            </a:extLst>
          </p:cNvPr>
          <p:cNvSpPr/>
          <p:nvPr/>
        </p:nvSpPr>
        <p:spPr bwMode="auto">
          <a:xfrm>
            <a:off x="3645991" y="3895734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D7C5CA33-D596-E5BE-6F28-C5A9983556C2}"/>
              </a:ext>
            </a:extLst>
          </p:cNvPr>
          <p:cNvSpPr/>
          <p:nvPr/>
        </p:nvSpPr>
        <p:spPr bwMode="auto">
          <a:xfrm>
            <a:off x="3868298" y="389700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5" name="Rechteck 94">
            <a:extLst>
              <a:ext uri="{FF2B5EF4-FFF2-40B4-BE49-F238E27FC236}">
                <a16:creationId xmlns:a16="http://schemas.microsoft.com/office/drawing/2014/main" id="{CEC5ACE6-A405-CD72-001A-0438ABAEDF26}"/>
              </a:ext>
            </a:extLst>
          </p:cNvPr>
          <p:cNvSpPr/>
          <p:nvPr/>
        </p:nvSpPr>
        <p:spPr bwMode="auto">
          <a:xfrm>
            <a:off x="4114894" y="3897007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D1719FB5-29CD-8B38-8CBB-BDBE5BEA35DC}"/>
              </a:ext>
            </a:extLst>
          </p:cNvPr>
          <p:cNvSpPr/>
          <p:nvPr/>
        </p:nvSpPr>
        <p:spPr bwMode="auto">
          <a:xfrm>
            <a:off x="4361490" y="3897007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FB6331EB-0FF0-B1E2-25FA-790A2C8DDEBD}"/>
              </a:ext>
            </a:extLst>
          </p:cNvPr>
          <p:cNvSpPr/>
          <p:nvPr/>
        </p:nvSpPr>
        <p:spPr bwMode="auto">
          <a:xfrm>
            <a:off x="4598313" y="3897007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6554E629-7CA7-5078-72FA-8D8F7CB65B43}"/>
              </a:ext>
            </a:extLst>
          </p:cNvPr>
          <p:cNvSpPr/>
          <p:nvPr/>
        </p:nvSpPr>
        <p:spPr bwMode="auto">
          <a:xfrm>
            <a:off x="4835136" y="3897007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9" name="Rechteck 98">
            <a:extLst>
              <a:ext uri="{FF2B5EF4-FFF2-40B4-BE49-F238E27FC236}">
                <a16:creationId xmlns:a16="http://schemas.microsoft.com/office/drawing/2014/main" id="{086E71F9-75A5-1358-5BCC-F91AD6711D5D}"/>
              </a:ext>
            </a:extLst>
          </p:cNvPr>
          <p:cNvSpPr/>
          <p:nvPr/>
        </p:nvSpPr>
        <p:spPr bwMode="auto">
          <a:xfrm>
            <a:off x="3172345" y="427093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00" name="Rechteck 99">
            <a:extLst>
              <a:ext uri="{FF2B5EF4-FFF2-40B4-BE49-F238E27FC236}">
                <a16:creationId xmlns:a16="http://schemas.microsoft.com/office/drawing/2014/main" id="{CEE16D2A-79FC-ECA7-7068-9DE4D3577426}"/>
              </a:ext>
            </a:extLst>
          </p:cNvPr>
          <p:cNvSpPr/>
          <p:nvPr/>
        </p:nvSpPr>
        <p:spPr bwMode="auto">
          <a:xfrm>
            <a:off x="3409168" y="427093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28C43AA2-0450-02C9-AE54-234D4736C23A}"/>
              </a:ext>
            </a:extLst>
          </p:cNvPr>
          <p:cNvSpPr/>
          <p:nvPr/>
        </p:nvSpPr>
        <p:spPr bwMode="auto">
          <a:xfrm>
            <a:off x="3645991" y="427093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F6F09A5E-4F11-3EC5-F4BF-C087DDED7172}"/>
              </a:ext>
            </a:extLst>
          </p:cNvPr>
          <p:cNvSpPr/>
          <p:nvPr/>
        </p:nvSpPr>
        <p:spPr bwMode="auto">
          <a:xfrm>
            <a:off x="3882814" y="427093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03" name="Rechteck 102">
            <a:extLst>
              <a:ext uri="{FF2B5EF4-FFF2-40B4-BE49-F238E27FC236}">
                <a16:creationId xmlns:a16="http://schemas.microsoft.com/office/drawing/2014/main" id="{0B7641D5-A865-DBC5-872F-A1476B557443}"/>
              </a:ext>
            </a:extLst>
          </p:cNvPr>
          <p:cNvSpPr/>
          <p:nvPr/>
        </p:nvSpPr>
        <p:spPr bwMode="auto">
          <a:xfrm>
            <a:off x="4116254" y="427093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04" name="Rechteck 103">
            <a:extLst>
              <a:ext uri="{FF2B5EF4-FFF2-40B4-BE49-F238E27FC236}">
                <a16:creationId xmlns:a16="http://schemas.microsoft.com/office/drawing/2014/main" id="{D190AF4E-55C1-A4C8-3DF7-97D145329862}"/>
              </a:ext>
            </a:extLst>
          </p:cNvPr>
          <p:cNvSpPr/>
          <p:nvPr/>
        </p:nvSpPr>
        <p:spPr bwMode="auto">
          <a:xfrm>
            <a:off x="4362850" y="4270939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05" name="Rechteck 104">
            <a:extLst>
              <a:ext uri="{FF2B5EF4-FFF2-40B4-BE49-F238E27FC236}">
                <a16:creationId xmlns:a16="http://schemas.microsoft.com/office/drawing/2014/main" id="{0F974FE2-2678-797B-7C89-4F182C2ECB45}"/>
              </a:ext>
            </a:extLst>
          </p:cNvPr>
          <p:cNvSpPr/>
          <p:nvPr/>
        </p:nvSpPr>
        <p:spPr bwMode="auto">
          <a:xfrm>
            <a:off x="4599673" y="4270939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06" name="Rechteck 105">
            <a:extLst>
              <a:ext uri="{FF2B5EF4-FFF2-40B4-BE49-F238E27FC236}">
                <a16:creationId xmlns:a16="http://schemas.microsoft.com/office/drawing/2014/main" id="{E3DB7630-1443-69D2-6305-E025AD1A1E8E}"/>
              </a:ext>
            </a:extLst>
          </p:cNvPr>
          <p:cNvSpPr/>
          <p:nvPr/>
        </p:nvSpPr>
        <p:spPr bwMode="auto">
          <a:xfrm>
            <a:off x="4836496" y="4270939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B5C255FE-B7E0-E992-FA35-F07423B4A0D0}"/>
              </a:ext>
            </a:extLst>
          </p:cNvPr>
          <p:cNvSpPr/>
          <p:nvPr/>
        </p:nvSpPr>
        <p:spPr bwMode="auto">
          <a:xfrm>
            <a:off x="5882201" y="427093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08" name="Rechteck 107">
            <a:extLst>
              <a:ext uri="{FF2B5EF4-FFF2-40B4-BE49-F238E27FC236}">
                <a16:creationId xmlns:a16="http://schemas.microsoft.com/office/drawing/2014/main" id="{6EAB05A0-ADE7-F7A4-6C18-71E6C3AA0DA1}"/>
              </a:ext>
            </a:extLst>
          </p:cNvPr>
          <p:cNvSpPr/>
          <p:nvPr/>
        </p:nvSpPr>
        <p:spPr bwMode="auto">
          <a:xfrm>
            <a:off x="6119024" y="427093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09" name="Rechteck 108">
            <a:extLst>
              <a:ext uri="{FF2B5EF4-FFF2-40B4-BE49-F238E27FC236}">
                <a16:creationId xmlns:a16="http://schemas.microsoft.com/office/drawing/2014/main" id="{2356FB3A-689E-82CE-A299-98786ACBD80B}"/>
              </a:ext>
            </a:extLst>
          </p:cNvPr>
          <p:cNvSpPr/>
          <p:nvPr/>
        </p:nvSpPr>
        <p:spPr bwMode="auto">
          <a:xfrm>
            <a:off x="6355847" y="427093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10" name="Rechteck 109">
            <a:extLst>
              <a:ext uri="{FF2B5EF4-FFF2-40B4-BE49-F238E27FC236}">
                <a16:creationId xmlns:a16="http://schemas.microsoft.com/office/drawing/2014/main" id="{36D9645F-E456-A039-E2AB-7809CF0A3378}"/>
              </a:ext>
            </a:extLst>
          </p:cNvPr>
          <p:cNvSpPr/>
          <p:nvPr/>
        </p:nvSpPr>
        <p:spPr bwMode="auto">
          <a:xfrm>
            <a:off x="5882201" y="387684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11" name="Rechteck 110">
            <a:extLst>
              <a:ext uri="{FF2B5EF4-FFF2-40B4-BE49-F238E27FC236}">
                <a16:creationId xmlns:a16="http://schemas.microsoft.com/office/drawing/2014/main" id="{3766EE91-AAEA-19F9-BC92-C7BFFCA1575B}"/>
              </a:ext>
            </a:extLst>
          </p:cNvPr>
          <p:cNvSpPr/>
          <p:nvPr/>
        </p:nvSpPr>
        <p:spPr bwMode="auto">
          <a:xfrm>
            <a:off x="6119024" y="387684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12" name="Rechteck 111">
            <a:extLst>
              <a:ext uri="{FF2B5EF4-FFF2-40B4-BE49-F238E27FC236}">
                <a16:creationId xmlns:a16="http://schemas.microsoft.com/office/drawing/2014/main" id="{479623C3-759A-1FB0-683A-AE341B8EF19D}"/>
              </a:ext>
            </a:extLst>
          </p:cNvPr>
          <p:cNvSpPr/>
          <p:nvPr/>
        </p:nvSpPr>
        <p:spPr bwMode="auto">
          <a:xfrm>
            <a:off x="6355847" y="387684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13" name="Rechteck 112">
            <a:extLst>
              <a:ext uri="{FF2B5EF4-FFF2-40B4-BE49-F238E27FC236}">
                <a16:creationId xmlns:a16="http://schemas.microsoft.com/office/drawing/2014/main" id="{DE61E34C-5A9C-1FF6-5CDB-0C098679BAD2}"/>
              </a:ext>
            </a:extLst>
          </p:cNvPr>
          <p:cNvSpPr/>
          <p:nvPr/>
        </p:nvSpPr>
        <p:spPr bwMode="auto">
          <a:xfrm>
            <a:off x="6592670" y="3881965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16" name="Grafik 115" descr="Stern mit einfarbiger Füllung">
            <a:extLst>
              <a:ext uri="{FF2B5EF4-FFF2-40B4-BE49-F238E27FC236}">
                <a16:creationId xmlns:a16="http://schemas.microsoft.com/office/drawing/2014/main" id="{70411F9F-6928-FEBC-EEBD-E600A0D65E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3020" y="1623731"/>
            <a:ext cx="287532" cy="287532"/>
          </a:xfrm>
          <a:prstGeom prst="rect">
            <a:avLst/>
          </a:prstGeom>
        </p:spPr>
      </p:pic>
      <p:pic>
        <p:nvPicPr>
          <p:cNvPr id="118" name="Grafik 117" descr="Stern mit einfarbiger Füllung">
            <a:extLst>
              <a:ext uri="{FF2B5EF4-FFF2-40B4-BE49-F238E27FC236}">
                <a16:creationId xmlns:a16="http://schemas.microsoft.com/office/drawing/2014/main" id="{15C534AE-FCA4-3964-63AE-DF2723357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3020" y="2321568"/>
            <a:ext cx="287532" cy="287532"/>
          </a:xfrm>
          <a:prstGeom prst="rect">
            <a:avLst/>
          </a:prstGeom>
        </p:spPr>
      </p:pic>
      <p:pic>
        <p:nvPicPr>
          <p:cNvPr id="120" name="Grafik 119" descr="Stern mit einfarbiger Füllung">
            <a:extLst>
              <a:ext uri="{FF2B5EF4-FFF2-40B4-BE49-F238E27FC236}">
                <a16:creationId xmlns:a16="http://schemas.microsoft.com/office/drawing/2014/main" id="{20E823CB-F349-D89B-33F3-C9FD56F8B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3020" y="3078179"/>
            <a:ext cx="287532" cy="287532"/>
          </a:xfrm>
          <a:prstGeom prst="rect">
            <a:avLst/>
          </a:prstGeom>
        </p:spPr>
      </p:pic>
      <p:pic>
        <p:nvPicPr>
          <p:cNvPr id="121" name="Grafik 120" descr="Stern mit einfarbiger Füllung">
            <a:extLst>
              <a:ext uri="{FF2B5EF4-FFF2-40B4-BE49-F238E27FC236}">
                <a16:creationId xmlns:a16="http://schemas.microsoft.com/office/drawing/2014/main" id="{F9381D40-906B-51D4-B54E-12919665A7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17547" y="3468618"/>
            <a:ext cx="287532" cy="287532"/>
          </a:xfrm>
          <a:prstGeom prst="rect">
            <a:avLst/>
          </a:prstGeom>
        </p:spPr>
      </p:pic>
      <p:pic>
        <p:nvPicPr>
          <p:cNvPr id="122" name="Grafik 121" descr="Stern mit einfarbiger Füllung">
            <a:extLst>
              <a:ext uri="{FF2B5EF4-FFF2-40B4-BE49-F238E27FC236}">
                <a16:creationId xmlns:a16="http://schemas.microsoft.com/office/drawing/2014/main" id="{A19574C6-C999-0F89-3E27-104999CBE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25880" y="3833797"/>
            <a:ext cx="287532" cy="287532"/>
          </a:xfrm>
          <a:prstGeom prst="rect">
            <a:avLst/>
          </a:prstGeom>
        </p:spPr>
      </p:pic>
      <p:pic>
        <p:nvPicPr>
          <p:cNvPr id="123" name="Grafik 122" descr="Stern mit einfarbiger Füllung">
            <a:extLst>
              <a:ext uri="{FF2B5EF4-FFF2-40B4-BE49-F238E27FC236}">
                <a16:creationId xmlns:a16="http://schemas.microsoft.com/office/drawing/2014/main" id="{42D0D266-C346-6802-17E6-5310792E9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25880" y="4218977"/>
            <a:ext cx="287532" cy="287532"/>
          </a:xfrm>
          <a:prstGeom prst="rect">
            <a:avLst/>
          </a:prstGeom>
        </p:spPr>
      </p:pic>
      <p:sp>
        <p:nvSpPr>
          <p:cNvPr id="124" name="Rechteck 123">
            <a:extLst>
              <a:ext uri="{FF2B5EF4-FFF2-40B4-BE49-F238E27FC236}">
                <a16:creationId xmlns:a16="http://schemas.microsoft.com/office/drawing/2014/main" id="{3475CCB2-7679-F8A8-EF02-8F64DCFDA32C}"/>
              </a:ext>
            </a:extLst>
          </p:cNvPr>
          <p:cNvSpPr/>
          <p:nvPr/>
        </p:nvSpPr>
        <p:spPr bwMode="auto">
          <a:xfrm>
            <a:off x="4114894" y="2033501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25" name="Grafik 124" descr="Stern mit einfarbiger Füllung">
            <a:extLst>
              <a:ext uri="{FF2B5EF4-FFF2-40B4-BE49-F238E27FC236}">
                <a16:creationId xmlns:a16="http://schemas.microsoft.com/office/drawing/2014/main" id="{75E6C88D-C29F-DC97-350C-0133DA648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19192" y="1979735"/>
            <a:ext cx="287532" cy="287532"/>
          </a:xfrm>
          <a:prstGeom prst="rect">
            <a:avLst/>
          </a:prstGeom>
        </p:spPr>
      </p:pic>
      <p:sp>
        <p:nvSpPr>
          <p:cNvPr id="126" name="Rechteck 125">
            <a:extLst>
              <a:ext uri="{FF2B5EF4-FFF2-40B4-BE49-F238E27FC236}">
                <a16:creationId xmlns:a16="http://schemas.microsoft.com/office/drawing/2014/main" id="{806CF050-7F60-5B9D-61AB-93A3289CA0F1}"/>
              </a:ext>
            </a:extLst>
          </p:cNvPr>
          <p:cNvSpPr/>
          <p:nvPr/>
        </p:nvSpPr>
        <p:spPr bwMode="auto">
          <a:xfrm>
            <a:off x="6592670" y="4270939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31ADD421-FFBD-74A6-EFAC-A7B8962638B7}"/>
              </a:ext>
            </a:extLst>
          </p:cNvPr>
          <p:cNvSpPr/>
          <p:nvPr/>
        </p:nvSpPr>
        <p:spPr bwMode="auto">
          <a:xfrm>
            <a:off x="4359634" y="2033501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29" name="Rechteck 128">
            <a:extLst>
              <a:ext uri="{FF2B5EF4-FFF2-40B4-BE49-F238E27FC236}">
                <a16:creationId xmlns:a16="http://schemas.microsoft.com/office/drawing/2014/main" id="{B6219BE4-D5CC-C6BB-F49A-739290F88E39}"/>
              </a:ext>
            </a:extLst>
          </p:cNvPr>
          <p:cNvSpPr/>
          <p:nvPr/>
        </p:nvSpPr>
        <p:spPr bwMode="auto">
          <a:xfrm>
            <a:off x="4596457" y="2033501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0" name="Rechteck 129">
            <a:extLst>
              <a:ext uri="{FF2B5EF4-FFF2-40B4-BE49-F238E27FC236}">
                <a16:creationId xmlns:a16="http://schemas.microsoft.com/office/drawing/2014/main" id="{F4621727-5A67-9EA9-B003-27CB251CD6C7}"/>
              </a:ext>
            </a:extLst>
          </p:cNvPr>
          <p:cNvSpPr/>
          <p:nvPr/>
        </p:nvSpPr>
        <p:spPr bwMode="auto">
          <a:xfrm>
            <a:off x="4833280" y="2033501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1" name="Rechteck 130">
            <a:extLst>
              <a:ext uri="{FF2B5EF4-FFF2-40B4-BE49-F238E27FC236}">
                <a16:creationId xmlns:a16="http://schemas.microsoft.com/office/drawing/2014/main" id="{774AB69A-F68A-9ACE-2209-513EE75FCCDE}"/>
              </a:ext>
            </a:extLst>
          </p:cNvPr>
          <p:cNvSpPr/>
          <p:nvPr/>
        </p:nvSpPr>
        <p:spPr bwMode="auto">
          <a:xfrm>
            <a:off x="3179020" y="2777282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2" name="Rechteck 131">
            <a:extLst>
              <a:ext uri="{FF2B5EF4-FFF2-40B4-BE49-F238E27FC236}">
                <a16:creationId xmlns:a16="http://schemas.microsoft.com/office/drawing/2014/main" id="{42E32A45-37E9-9DB2-4E34-6C8C0738774D}"/>
              </a:ext>
            </a:extLst>
          </p:cNvPr>
          <p:cNvSpPr/>
          <p:nvPr/>
        </p:nvSpPr>
        <p:spPr bwMode="auto">
          <a:xfrm>
            <a:off x="3415843" y="2777282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3" name="Rechteck 132">
            <a:extLst>
              <a:ext uri="{FF2B5EF4-FFF2-40B4-BE49-F238E27FC236}">
                <a16:creationId xmlns:a16="http://schemas.microsoft.com/office/drawing/2014/main" id="{401FFCDF-3202-8E6E-3268-2C3F725F09FD}"/>
              </a:ext>
            </a:extLst>
          </p:cNvPr>
          <p:cNvSpPr/>
          <p:nvPr/>
        </p:nvSpPr>
        <p:spPr bwMode="auto">
          <a:xfrm>
            <a:off x="3652666" y="2777282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4" name="Rechteck 133">
            <a:extLst>
              <a:ext uri="{FF2B5EF4-FFF2-40B4-BE49-F238E27FC236}">
                <a16:creationId xmlns:a16="http://schemas.microsoft.com/office/drawing/2014/main" id="{2DD7596A-3E34-08B6-0ADD-A497B77B73F8}"/>
              </a:ext>
            </a:extLst>
          </p:cNvPr>
          <p:cNvSpPr/>
          <p:nvPr/>
        </p:nvSpPr>
        <p:spPr bwMode="auto">
          <a:xfrm>
            <a:off x="3889489" y="2777282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5" name="Rechteck 134">
            <a:extLst>
              <a:ext uri="{FF2B5EF4-FFF2-40B4-BE49-F238E27FC236}">
                <a16:creationId xmlns:a16="http://schemas.microsoft.com/office/drawing/2014/main" id="{4292561C-AAE6-C77C-0E5E-CC3F44C1BD33}"/>
              </a:ext>
            </a:extLst>
          </p:cNvPr>
          <p:cNvSpPr/>
          <p:nvPr/>
        </p:nvSpPr>
        <p:spPr bwMode="auto">
          <a:xfrm>
            <a:off x="4126312" y="2777282"/>
            <a:ext cx="180000" cy="180000"/>
          </a:xfrm>
          <a:prstGeom prst="rect">
            <a:avLst/>
          </a:prstGeom>
          <a:solidFill>
            <a:srgbClr val="92D05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6" name="Rechteck 135">
            <a:extLst>
              <a:ext uri="{FF2B5EF4-FFF2-40B4-BE49-F238E27FC236}">
                <a16:creationId xmlns:a16="http://schemas.microsoft.com/office/drawing/2014/main" id="{E1F038DF-DE9C-5ACF-34C9-A2DB78359F20}"/>
              </a:ext>
            </a:extLst>
          </p:cNvPr>
          <p:cNvSpPr/>
          <p:nvPr/>
        </p:nvSpPr>
        <p:spPr bwMode="auto">
          <a:xfrm>
            <a:off x="4363135" y="2777282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51DA2461-D2C6-393E-E247-9689782A2AE7}"/>
              </a:ext>
            </a:extLst>
          </p:cNvPr>
          <p:cNvSpPr/>
          <p:nvPr/>
        </p:nvSpPr>
        <p:spPr bwMode="auto">
          <a:xfrm>
            <a:off x="4599958" y="2777282"/>
            <a:ext cx="180000" cy="180000"/>
          </a:xfrm>
          <a:prstGeom prst="rect">
            <a:avLst/>
          </a:prstGeom>
          <a:solidFill>
            <a:srgbClr val="FF3300"/>
          </a:solidFill>
          <a:ln>
            <a:noFill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38" name="Grafik 137" descr="Stern mit einfarbiger Füllung">
            <a:extLst>
              <a:ext uri="{FF2B5EF4-FFF2-40B4-BE49-F238E27FC236}">
                <a16:creationId xmlns:a16="http://schemas.microsoft.com/office/drawing/2014/main" id="{C90D7A06-4E6A-D071-D028-98DDDECFF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21385" y="2723516"/>
            <a:ext cx="287532" cy="287532"/>
          </a:xfrm>
          <a:prstGeom prst="rect">
            <a:avLst/>
          </a:prstGeom>
        </p:spPr>
      </p:pic>
      <p:pic>
        <p:nvPicPr>
          <p:cNvPr id="139" name="Grafik 138" descr="Stern mit einfarbiger Füllung">
            <a:extLst>
              <a:ext uri="{FF2B5EF4-FFF2-40B4-BE49-F238E27FC236}">
                <a16:creationId xmlns:a16="http://schemas.microsoft.com/office/drawing/2014/main" id="{4F27E866-19FC-840A-90B4-070794EE9D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5012" y="4217173"/>
            <a:ext cx="287532" cy="28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399098"/>
      </p:ext>
    </p:extLst>
  </p:cSld>
  <p:clrMapOvr>
    <a:masterClrMapping/>
  </p:clrMapOvr>
  <p:transition>
    <p:dissolv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2C4504D7-3E22-724F-6319-500AE7BF4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Literature</a:t>
            </a:r>
            <a:endParaRPr lang="de-DE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B85CCFC8-F558-33C0-C2A5-442E6114DA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Seite 1/1</a:t>
            </a:r>
          </a:p>
        </p:txBody>
      </p:sp>
      <p:sp>
        <p:nvSpPr>
          <p:cNvPr id="18" name="Inhaltsplatzhalter 17">
            <a:extLst>
              <a:ext uri="{FF2B5EF4-FFF2-40B4-BE49-F238E27FC236}">
                <a16:creationId xmlns:a16="http://schemas.microsoft.com/office/drawing/2014/main" id="{38137EB2-23CB-1E8C-ED42-024241D67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480143"/>
            <a:ext cx="8063999" cy="4427275"/>
          </a:xfrm>
        </p:spPr>
        <p:txBody>
          <a:bodyPr/>
          <a:lstStyle/>
          <a:p>
            <a:pPr marL="0" indent="0">
              <a:buNone/>
            </a:pPr>
            <a:r>
              <a:rPr lang="en-US" sz="1100" dirty="0">
                <a:solidFill>
                  <a:srgbClr val="7D8591"/>
                </a:solidFill>
                <a:latin typeface="+mj-lt"/>
              </a:rPr>
              <a:t>1. </a:t>
            </a:r>
            <a:r>
              <a:rPr lang="en-US" sz="1100" dirty="0" err="1">
                <a:solidFill>
                  <a:srgbClr val="7D8591"/>
                </a:solidFill>
                <a:latin typeface="+mj-lt"/>
              </a:rPr>
              <a:t>Hueske</a:t>
            </a:r>
            <a:r>
              <a:rPr lang="en-US" sz="1100" dirty="0">
                <a:solidFill>
                  <a:srgbClr val="7D8591"/>
                </a:solidFill>
                <a:latin typeface="+mj-lt"/>
              </a:rPr>
              <a:t>, F., &amp; </a:t>
            </a:r>
            <a:r>
              <a:rPr lang="en-US" sz="1100" dirty="0" err="1">
                <a:solidFill>
                  <a:srgbClr val="7D8591"/>
                </a:solidFill>
                <a:latin typeface="+mj-lt"/>
              </a:rPr>
              <a:t>Kalavri</a:t>
            </a:r>
            <a:r>
              <a:rPr lang="en-US" sz="1100" dirty="0">
                <a:solidFill>
                  <a:srgbClr val="7D8591"/>
                </a:solidFill>
                <a:latin typeface="+mj-lt"/>
              </a:rPr>
              <a:t>, V. (2019). Stream Processing with Apache </a:t>
            </a:r>
            <a:r>
              <a:rPr lang="en-US" sz="1100" dirty="0" err="1">
                <a:solidFill>
                  <a:srgbClr val="7D8591"/>
                </a:solidFill>
                <a:latin typeface="+mj-lt"/>
              </a:rPr>
              <a:t>Flink</a:t>
            </a:r>
            <a:r>
              <a:rPr lang="en-US" sz="1100" dirty="0">
                <a:solidFill>
                  <a:srgbClr val="7D8591"/>
                </a:solidFill>
                <a:latin typeface="+mj-lt"/>
              </a:rPr>
              <a:t> Fundamentals, Implementation, and Operation of Streaming Applications. O’Reilly Media.</a:t>
            </a:r>
          </a:p>
          <a:p>
            <a:pPr marL="0" indent="0">
              <a:buNone/>
            </a:pPr>
            <a:r>
              <a:rPr lang="de-DE" sz="1100" dirty="0">
                <a:solidFill>
                  <a:srgbClr val="7D8591"/>
                </a:solidFill>
                <a:latin typeface="+mj-lt"/>
              </a:rPr>
              <a:t>2. Feick, Martin, Niko Kleer, and Marek Kohn. "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Fundamentals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of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 real-time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data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processing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architectures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lambda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 and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kappa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.“</a:t>
            </a:r>
          </a:p>
          <a:p>
            <a:pPr marL="0" indent="0">
              <a:buNone/>
            </a:pPr>
            <a:r>
              <a:rPr lang="de-DE" sz="1100" dirty="0">
                <a:solidFill>
                  <a:srgbClr val="7D8591"/>
                </a:solidFill>
                <a:latin typeface="+mj-lt"/>
              </a:rPr>
              <a:t>3.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Owczarek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. “Lambda vs. Kappa Architecture.” URL: https://nexocode.com/blog/posts/lambda-vs-kappa-architecture/</a:t>
            </a:r>
          </a:p>
          <a:p>
            <a:pPr marL="0" indent="0">
              <a:buNone/>
            </a:pPr>
            <a:r>
              <a:rPr lang="de-DE" sz="1100" dirty="0">
                <a:solidFill>
                  <a:srgbClr val="7D8591"/>
                </a:solidFill>
                <a:latin typeface="+mj-lt"/>
              </a:rPr>
              <a:t>4.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Garg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,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Nishant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. Apache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kafka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. Birmingham, UK: Packt Publishing, 2013.</a:t>
            </a:r>
          </a:p>
          <a:p>
            <a:pPr marL="0" indent="0">
              <a:buNone/>
            </a:pPr>
            <a:r>
              <a:rPr lang="de-DE" sz="1100" dirty="0">
                <a:solidFill>
                  <a:srgbClr val="7D8591"/>
                </a:solidFill>
                <a:latin typeface="+mj-lt"/>
              </a:rPr>
              <a:t>5. Twitter Blog: </a:t>
            </a:r>
            <a:r>
              <a:rPr lang="de-DE" sz="1100" dirty="0">
                <a:solidFill>
                  <a:srgbClr val="7D8591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https://blog.twitter.com/engineering/en_us/topics/infrastructure/2021/processing-billions-of-events-in-real-time-at-twitter-</a:t>
            </a:r>
            <a:endParaRPr lang="de-DE" sz="1100" dirty="0">
              <a:solidFill>
                <a:srgbClr val="7D8591"/>
              </a:solidFill>
              <a:latin typeface="+mj-lt"/>
            </a:endParaRPr>
          </a:p>
          <a:p>
            <a:pPr marL="0" indent="0">
              <a:buNone/>
            </a:pPr>
            <a:r>
              <a:rPr lang="en-US" sz="1100" dirty="0">
                <a:solidFill>
                  <a:srgbClr val="7D8591"/>
                </a:solidFill>
                <a:latin typeface="+mj-lt"/>
              </a:rPr>
              <a:t>6. Apache </a:t>
            </a:r>
            <a:r>
              <a:rPr lang="en-US" sz="1100" dirty="0" err="1">
                <a:solidFill>
                  <a:srgbClr val="7D8591"/>
                </a:solidFill>
                <a:latin typeface="+mj-lt"/>
              </a:rPr>
              <a:t>Flink</a:t>
            </a:r>
            <a:r>
              <a:rPr lang="en-US" sz="1100" dirty="0">
                <a:solidFill>
                  <a:srgbClr val="7D8591"/>
                </a:solidFill>
                <a:latin typeface="+mj-lt"/>
              </a:rPr>
              <a:t> Documentation: https://nightlies.apache.org/flink/flink-docs-release-1.16/docs/concepts/flink-architecture/</a:t>
            </a:r>
            <a:endParaRPr lang="de-DE" sz="1100" dirty="0">
              <a:solidFill>
                <a:srgbClr val="7D8591"/>
              </a:solidFill>
              <a:latin typeface="+mj-lt"/>
            </a:endParaRPr>
          </a:p>
          <a:p>
            <a:pPr marL="0" indent="0">
              <a:buNone/>
            </a:pPr>
            <a:r>
              <a:rPr lang="en-US" sz="1100" dirty="0">
                <a:solidFill>
                  <a:srgbClr val="7D8591"/>
                </a:solidFill>
                <a:latin typeface="+mj-lt"/>
              </a:rPr>
              <a:t>7. </a:t>
            </a:r>
            <a:r>
              <a:rPr lang="en-US" sz="1100" dirty="0" err="1">
                <a:solidFill>
                  <a:srgbClr val="7D8591"/>
                </a:solidFill>
                <a:latin typeface="+mj-lt"/>
              </a:rPr>
              <a:t>Kleppmann</a:t>
            </a:r>
            <a:r>
              <a:rPr lang="en-US" sz="1100" dirty="0">
                <a:solidFill>
                  <a:srgbClr val="7D8591"/>
                </a:solidFill>
                <a:latin typeface="+mj-lt"/>
              </a:rPr>
              <a:t>, M. (2017). Designing Data-Intensive Applications: The Big Ideas Behind Reliable, Scalable, and Maintainable Systems. O’Reilly Media</a:t>
            </a:r>
          </a:p>
          <a:p>
            <a:pPr marL="0" indent="0">
              <a:buNone/>
            </a:pPr>
            <a:r>
              <a:rPr lang="de-DE" sz="1100" dirty="0">
                <a:solidFill>
                  <a:srgbClr val="7D8591"/>
                </a:solidFill>
                <a:latin typeface="+mj-lt"/>
              </a:rPr>
              <a:t>8. </a:t>
            </a:r>
            <a:r>
              <a:rPr lang="en-US" sz="1100" dirty="0" err="1">
                <a:solidFill>
                  <a:srgbClr val="7D8591"/>
                </a:solidFill>
                <a:latin typeface="+mj-lt"/>
              </a:rPr>
              <a:t>Hueske</a:t>
            </a:r>
            <a:r>
              <a:rPr lang="en-US" sz="1100" dirty="0">
                <a:solidFill>
                  <a:srgbClr val="7D8591"/>
                </a:solidFill>
                <a:latin typeface="+mj-lt"/>
              </a:rPr>
              <a:t>, F., &amp; </a:t>
            </a:r>
            <a:r>
              <a:rPr lang="en-US" sz="1100" dirty="0" err="1">
                <a:solidFill>
                  <a:srgbClr val="7D8591"/>
                </a:solidFill>
                <a:latin typeface="+mj-lt"/>
              </a:rPr>
              <a:t>Kalavri</a:t>
            </a:r>
            <a:r>
              <a:rPr lang="en-US" sz="1100" dirty="0">
                <a:solidFill>
                  <a:srgbClr val="7D8591"/>
                </a:solidFill>
                <a:latin typeface="+mj-lt"/>
              </a:rPr>
              <a:t>, V. (2019). Stream Processing with Apache </a:t>
            </a:r>
            <a:r>
              <a:rPr lang="en-US" sz="1100" dirty="0" err="1">
                <a:solidFill>
                  <a:srgbClr val="7D8591"/>
                </a:solidFill>
                <a:latin typeface="+mj-lt"/>
              </a:rPr>
              <a:t>Flink</a:t>
            </a:r>
            <a:r>
              <a:rPr lang="en-US" sz="1100" dirty="0">
                <a:solidFill>
                  <a:srgbClr val="7D8591"/>
                </a:solidFill>
                <a:latin typeface="+mj-lt"/>
              </a:rPr>
              <a:t> Fundamentals, Implementation, and Operation of Streaming Applications. O’Reilly Media.</a:t>
            </a:r>
          </a:p>
          <a:p>
            <a:pPr marL="0" indent="0">
              <a:buNone/>
            </a:pPr>
            <a:r>
              <a:rPr lang="de-DE" sz="1100" dirty="0">
                <a:solidFill>
                  <a:srgbClr val="7D8591"/>
                </a:solidFill>
                <a:latin typeface="+mj-lt"/>
              </a:rPr>
              <a:t>9.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Akidau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, T.,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Chernyak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, S., &amp; Lax, R. (2018). Streaming Systems. O’Reilly Media.</a:t>
            </a:r>
          </a:p>
          <a:p>
            <a:pPr marL="0" indent="0">
              <a:buNone/>
            </a:pPr>
            <a:r>
              <a:rPr lang="de-DE" sz="1100" dirty="0">
                <a:solidFill>
                  <a:srgbClr val="7D8591"/>
                </a:solidFill>
                <a:latin typeface="+mj-lt"/>
              </a:rPr>
              <a:t>10. Online: Apache Software </a:t>
            </a:r>
            <a:r>
              <a:rPr lang="de-DE" sz="1100" dirty="0" err="1">
                <a:solidFill>
                  <a:srgbClr val="7D8591"/>
                </a:solidFill>
                <a:latin typeface="+mj-lt"/>
              </a:rPr>
              <a:t>Foundation</a:t>
            </a:r>
            <a:r>
              <a:rPr lang="de-DE" sz="1100" dirty="0">
                <a:solidFill>
                  <a:srgbClr val="7D8591"/>
                </a:solidFill>
                <a:latin typeface="+mj-lt"/>
              </a:rPr>
              <a:t> Projects </a:t>
            </a:r>
            <a:r>
              <a:rPr lang="de-DE" sz="1100" dirty="0">
                <a:solidFill>
                  <a:srgbClr val="7D8591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https://projects.apache.org/</a:t>
            </a:r>
            <a:endParaRPr lang="de-DE" sz="1100" dirty="0">
              <a:solidFill>
                <a:srgbClr val="7D8591"/>
              </a:solidFill>
              <a:latin typeface="+mj-lt"/>
            </a:endParaRPr>
          </a:p>
          <a:p>
            <a:pPr marL="0" indent="0">
              <a:buNone/>
            </a:pPr>
            <a:r>
              <a:rPr lang="de-DE" sz="1100" dirty="0">
                <a:solidFill>
                  <a:srgbClr val="7D8591"/>
                </a:solidFill>
                <a:latin typeface="+mj-lt"/>
              </a:rPr>
              <a:t>11. Marz, N. (2015). Big Data. Manning.</a:t>
            </a:r>
            <a:endParaRPr lang="en-US" sz="1100" dirty="0">
              <a:solidFill>
                <a:srgbClr val="7D8591"/>
              </a:solidFill>
              <a:latin typeface="+mj-lt"/>
            </a:endParaRPr>
          </a:p>
          <a:p>
            <a:pPr marL="0" indent="0">
              <a:buNone/>
            </a:pPr>
            <a:r>
              <a:rPr lang="en-US" sz="1100" dirty="0">
                <a:solidFill>
                  <a:srgbClr val="7D8591"/>
                </a:solidFill>
                <a:latin typeface="+mj-lt"/>
              </a:rPr>
              <a:t>12. </a:t>
            </a:r>
            <a:r>
              <a:rPr lang="en-US" sz="1100" dirty="0" err="1">
                <a:solidFill>
                  <a:srgbClr val="7D8591"/>
                </a:solidFill>
                <a:latin typeface="+mj-lt"/>
              </a:rPr>
              <a:t>Achari</a:t>
            </a:r>
            <a:r>
              <a:rPr lang="en-US" sz="1100" dirty="0">
                <a:solidFill>
                  <a:srgbClr val="7D8591"/>
                </a:solidFill>
                <a:latin typeface="+mj-lt"/>
              </a:rPr>
              <a:t>, S. (2015). Hadoop Essentials. </a:t>
            </a:r>
            <a:r>
              <a:rPr lang="en-US" sz="1100" dirty="0" err="1">
                <a:solidFill>
                  <a:srgbClr val="7D8591"/>
                </a:solidFill>
                <a:latin typeface="+mj-lt"/>
              </a:rPr>
              <a:t>Packt</a:t>
            </a:r>
            <a:r>
              <a:rPr lang="en-US" sz="1100" dirty="0">
                <a:solidFill>
                  <a:srgbClr val="7D8591"/>
                </a:solidFill>
                <a:latin typeface="+mj-lt"/>
              </a:rPr>
              <a:t> Publishing, Limited.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7D8591"/>
                </a:solidFill>
                <a:latin typeface="+mj-lt"/>
              </a:rPr>
              <a:t>13. Online: Apache Spark Documentation https://spark.apache.org/docs/latest/structured-streaming-programming-guide.html</a:t>
            </a:r>
            <a:endParaRPr lang="de-DE" sz="1050" dirty="0">
              <a:latin typeface="+mj-lt"/>
            </a:endParaRPr>
          </a:p>
          <a:p>
            <a:pPr marL="0" indent="0">
              <a:buNone/>
            </a:pPr>
            <a:r>
              <a:rPr lang="en-US" sz="11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14. Chang, Dean (2006). Bigtable: A Distributed Storage System for Structured Data. 7th USENIX Symposium on Operating Systems Design and Implementation (OSDI)</a:t>
            </a:r>
          </a:p>
          <a:p>
            <a:pPr marL="0" indent="0">
              <a:buNone/>
            </a:pPr>
            <a:r>
              <a:rPr lang="en-US" sz="11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15. Hadoop Documentation: 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  <a:latin typeface="+mj-lt"/>
                <a:hlinkClick r:id="rId4"/>
              </a:rPr>
              <a:t>https://hadoop.apache.org/</a:t>
            </a:r>
            <a:endParaRPr lang="en-US" sz="11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  <a:p>
            <a:pPr marL="0" indent="0">
              <a:buNone/>
            </a:pPr>
            <a:r>
              <a:rPr lang="en-US" sz="11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16. Apache Spark Documentation: https://spark.apache.org/</a:t>
            </a:r>
          </a:p>
        </p:txBody>
      </p:sp>
    </p:spTree>
    <p:extLst>
      <p:ext uri="{BB962C8B-B14F-4D97-AF65-F5344CB8AC3E}">
        <p14:creationId xmlns:p14="http://schemas.microsoft.com/office/powerpoint/2010/main" val="4157898214"/>
      </p:ext>
    </p:extLst>
  </p:cSld>
  <p:clrMapOvr>
    <a:masterClrMapping/>
  </p:clrMapOvr>
  <p:transition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C666DF-03ED-13A3-2460-0D639FCF8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00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2000" err="1"/>
              <a:t>History</a:t>
            </a:r>
            <a:endParaRPr lang="de-DE" sz="200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241C1AD-D826-1DF6-1B65-F554E0BC1A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400" y="583200"/>
            <a:ext cx="8063999" cy="2736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1300"/>
              <a:t>Different </a:t>
            </a:r>
            <a:r>
              <a:rPr lang="de-DE" sz="1300" err="1"/>
              <a:t>Architectures</a:t>
            </a:r>
            <a:r>
              <a:rPr lang="de-DE" sz="1300"/>
              <a:t> and Frameworks</a:t>
            </a:r>
          </a:p>
        </p:txBody>
      </p:sp>
      <p:pic>
        <p:nvPicPr>
          <p:cNvPr id="4" name="Grafik 3" descr="Ein Bild, das Text, Screenshot enthält.&#10;&#10;Automatisch generierte Beschreibung">
            <a:extLst>
              <a:ext uri="{FF2B5EF4-FFF2-40B4-BE49-F238E27FC236}">
                <a16:creationId xmlns:a16="http://schemas.microsoft.com/office/drawing/2014/main" id="{8A390D03-C5D6-685C-CAE1-28DF99C03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41" y="1745183"/>
            <a:ext cx="8369558" cy="336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765151"/>
      </p:ext>
    </p:extLst>
  </p:cSld>
  <p:clrMapOvr>
    <a:masterClrMapping/>
  </p:clrMapOvr>
  <p:transition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C666DF-03ED-13A3-2460-0D639FCF8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00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2000"/>
              <a:t>Traditional Infrastructure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241C1AD-D826-1DF6-1B65-F554E0BC1A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400" y="583200"/>
            <a:ext cx="8063999" cy="2736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1300" err="1"/>
              <a:t>Introduction</a:t>
            </a:r>
            <a:r>
              <a:rPr lang="de-DE" sz="1300"/>
              <a:t> </a:t>
            </a:r>
            <a:r>
              <a:rPr lang="de-DE" sz="1300" err="1"/>
              <a:t>to</a:t>
            </a:r>
            <a:r>
              <a:rPr lang="de-DE" sz="1300"/>
              <a:t> OLTP and OLAP</a:t>
            </a:r>
          </a:p>
        </p:txBody>
      </p:sp>
      <p:pic>
        <p:nvPicPr>
          <p:cNvPr id="4" name="Grafik 3" descr="Ein Bild, das Text, Screenshot, Schrift, Design enthält.&#10;&#10;Automatisch generierte Beschreibung">
            <a:extLst>
              <a:ext uri="{FF2B5EF4-FFF2-40B4-BE49-F238E27FC236}">
                <a16:creationId xmlns:a16="http://schemas.microsoft.com/office/drawing/2014/main" id="{6BE62E99-A72A-BAA2-2F3B-BD57EA83A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093" y="1211602"/>
            <a:ext cx="5306723" cy="472237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86B04C-3516-1686-2259-893A4FE17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3375" y="1793072"/>
            <a:ext cx="2577974" cy="3559431"/>
          </a:xfrm>
        </p:spPr>
        <p:txBody>
          <a:bodyPr/>
          <a:lstStyle/>
          <a:p>
            <a:r>
              <a:rPr lang="en-US" dirty="0"/>
              <a:t>OLTP and OLAP are traditional infrastructures for managing data.</a:t>
            </a:r>
          </a:p>
          <a:p>
            <a:r>
              <a:rPr lang="en-US" dirty="0"/>
              <a:t>OLTP and OLAP can be combined as one system. </a:t>
            </a:r>
          </a:p>
          <a:p>
            <a:r>
              <a:rPr lang="en-US" b="1" dirty="0"/>
              <a:t>Producer</a:t>
            </a:r>
            <a:r>
              <a:rPr lang="en-US" dirty="0"/>
              <a:t> is generating data.  </a:t>
            </a:r>
          </a:p>
          <a:p>
            <a:r>
              <a:rPr lang="en-US" b="1" dirty="0"/>
              <a:t>Event</a:t>
            </a:r>
            <a:r>
              <a:rPr lang="en-US" dirty="0"/>
              <a:t> is triggering the process (interaction).</a:t>
            </a:r>
          </a:p>
          <a:p>
            <a:r>
              <a:rPr lang="en-US" b="1" dirty="0"/>
              <a:t>Consumer</a:t>
            </a:r>
            <a:r>
              <a:rPr lang="en-US" dirty="0"/>
              <a:t> is receiving data.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919099"/>
      </p:ext>
    </p:extLst>
  </p:cSld>
  <p:clrMapOvr>
    <a:masterClrMapping/>
  </p:clrMapOvr>
  <p:transition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2CAECB-6B34-EFBB-B124-142932D5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00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2000"/>
              <a:t>Lambda Architecture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CC840F3-B6A1-CF2E-1008-FB7F9B8190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400" y="583200"/>
            <a:ext cx="8063999" cy="2736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1300"/>
              <a:t>Layout</a:t>
            </a:r>
          </a:p>
        </p:txBody>
      </p:sp>
      <p:pic>
        <p:nvPicPr>
          <p:cNvPr id="4" name="Grafik 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9232929D-85CB-6DB5-B2AD-02B7D944E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777" y="3429000"/>
            <a:ext cx="5934445" cy="25200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37E2A3C-2D95-3C03-D58D-DCAB34A7B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46" y="1308597"/>
            <a:ext cx="7722295" cy="1817641"/>
          </a:xfrm>
        </p:spPr>
        <p:txBody>
          <a:bodyPr/>
          <a:lstStyle/>
          <a:p>
            <a:r>
              <a:rPr lang="en-US" dirty="0"/>
              <a:t>Lambda architecture can be represented as a </a:t>
            </a:r>
            <a:r>
              <a:rPr lang="en-US" b="1" dirty="0"/>
              <a:t>three-layer system</a:t>
            </a:r>
            <a:r>
              <a:rPr lang="en-US" dirty="0"/>
              <a:t>. </a:t>
            </a:r>
          </a:p>
          <a:p>
            <a:r>
              <a:rPr lang="en-US" b="1" dirty="0"/>
              <a:t>Batch Layer </a:t>
            </a:r>
            <a:r>
              <a:rPr lang="en-US" dirty="0"/>
              <a:t>processes all the data and calculates precise results. </a:t>
            </a:r>
          </a:p>
          <a:p>
            <a:r>
              <a:rPr lang="en-US" b="1" dirty="0"/>
              <a:t>Speed Layer </a:t>
            </a:r>
            <a:r>
              <a:rPr lang="en-US" dirty="0"/>
              <a:t>continuously processes newly incoming data while the Batch Layer is still in progress. </a:t>
            </a:r>
          </a:p>
          <a:p>
            <a:r>
              <a:rPr lang="en-US" b="1" dirty="0"/>
              <a:t>Serving Layer </a:t>
            </a:r>
            <a:r>
              <a:rPr lang="en-US" dirty="0"/>
              <a:t>combines batch and speed layers. Allows query historical and current data.</a:t>
            </a:r>
          </a:p>
        </p:txBody>
      </p:sp>
    </p:spTree>
    <p:extLst>
      <p:ext uri="{BB962C8B-B14F-4D97-AF65-F5344CB8AC3E}">
        <p14:creationId xmlns:p14="http://schemas.microsoft.com/office/powerpoint/2010/main" val="2916608454"/>
      </p:ext>
    </p:extLst>
  </p:cSld>
  <p:clrMapOvr>
    <a:masterClrMapping/>
  </p:clrMapOvr>
  <p:transition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3857DA-9FA6-0546-469F-871FB530E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Lambda Architecture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547C66D-C7BF-9F9B-2501-0F48A758D3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DBD432A-6E8E-1683-1A09-0EBF124030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08667" y="3429000"/>
            <a:ext cx="5926666" cy="251999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0D6A4E2-03B0-8EA3-B689-E7D117747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46" y="1308597"/>
            <a:ext cx="8385653" cy="2046396"/>
          </a:xfrm>
        </p:spPr>
        <p:txBody>
          <a:bodyPr/>
          <a:lstStyle/>
          <a:p>
            <a:r>
              <a:rPr lang="en-US" b="1" dirty="0"/>
              <a:t>Kafka</a:t>
            </a:r>
            <a:r>
              <a:rPr lang="en-US" dirty="0"/>
              <a:t> is processing all the events. </a:t>
            </a:r>
          </a:p>
          <a:p>
            <a:r>
              <a:rPr lang="en-US" b="1" dirty="0"/>
              <a:t>Hadoop</a:t>
            </a:r>
            <a:r>
              <a:rPr lang="en-US" dirty="0"/>
              <a:t> is used in the </a:t>
            </a:r>
            <a:r>
              <a:rPr lang="en-US" i="1" dirty="0"/>
              <a:t>Batch Layer </a:t>
            </a:r>
            <a:r>
              <a:rPr lang="en-US" dirty="0"/>
              <a:t>and uses HDFS to store the data and MapReduce for batch processing.</a:t>
            </a:r>
          </a:p>
          <a:p>
            <a:r>
              <a:rPr lang="en-US" b="1" dirty="0"/>
              <a:t>Apache Spark </a:t>
            </a:r>
            <a:r>
              <a:rPr lang="en-US" dirty="0"/>
              <a:t>is utilized in the </a:t>
            </a:r>
            <a:r>
              <a:rPr lang="en-US" i="1" dirty="0"/>
              <a:t>Speed Layer </a:t>
            </a:r>
            <a:r>
              <a:rPr lang="en-US" dirty="0"/>
              <a:t>and process and analyze new data in real-time.</a:t>
            </a:r>
          </a:p>
          <a:p>
            <a:r>
              <a:rPr lang="en-US" b="1" dirty="0"/>
              <a:t>Apache Cassandra </a:t>
            </a:r>
            <a:r>
              <a:rPr lang="en-US" dirty="0"/>
              <a:t>is used in the </a:t>
            </a:r>
            <a:r>
              <a:rPr lang="en-US" i="1" dirty="0"/>
              <a:t>Serving Layer </a:t>
            </a:r>
            <a:r>
              <a:rPr lang="en-US" dirty="0"/>
              <a:t>and is a distributed NoSQL database, that can store both historical batch data and real-time data enabling fast queries.</a:t>
            </a:r>
          </a:p>
        </p:txBody>
      </p:sp>
    </p:spTree>
    <p:extLst>
      <p:ext uri="{BB962C8B-B14F-4D97-AF65-F5344CB8AC3E}">
        <p14:creationId xmlns:p14="http://schemas.microsoft.com/office/powerpoint/2010/main" val="1726358254"/>
      </p:ext>
    </p:extLst>
  </p:cSld>
  <p:clrMapOvr>
    <a:masterClrMapping/>
  </p:clrMapOvr>
  <p:transition>
    <p:dissolv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2CAECB-6B34-EFBB-B124-142932D5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00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2000"/>
              <a:t>Hadoop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CC840F3-B6A1-CF2E-1008-FB7F9B8190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400" y="583200"/>
            <a:ext cx="8063999" cy="2736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1300" err="1"/>
              <a:t>Overview</a:t>
            </a:r>
            <a:endParaRPr lang="de-DE" sz="1300"/>
          </a:p>
        </p:txBody>
      </p:sp>
      <p:pic>
        <p:nvPicPr>
          <p:cNvPr id="4" name="Grafik 3" descr="Ein Bild, das Text, Screenshot, Schrift, Grafiken enthält.&#10;&#10;Automatisch generierte Beschreibung">
            <a:extLst>
              <a:ext uri="{FF2B5EF4-FFF2-40B4-BE49-F238E27FC236}">
                <a16:creationId xmlns:a16="http://schemas.microsoft.com/office/drawing/2014/main" id="{79B042EB-9B41-CBAB-4385-8659A7410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138" y="1140436"/>
            <a:ext cx="4914522" cy="2520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43DD-7F8A-2527-9508-8B3290A59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46" y="3805924"/>
            <a:ext cx="8385653" cy="2193591"/>
          </a:xfrm>
        </p:spPr>
        <p:txBody>
          <a:bodyPr/>
          <a:lstStyle/>
          <a:p>
            <a:r>
              <a:rPr lang="en-US" dirty="0"/>
              <a:t>Hadoop</a:t>
            </a:r>
            <a:r>
              <a:rPr lang="en-US" b="1" dirty="0"/>
              <a:t> </a:t>
            </a:r>
            <a:r>
              <a:rPr lang="en-US" dirty="0"/>
              <a:t>is a framework that is made for distributed processing of large data sets.</a:t>
            </a:r>
          </a:p>
          <a:p>
            <a:r>
              <a:rPr lang="en-US" dirty="0"/>
              <a:t>Hadoop uses clusters of computers for processing and storing. </a:t>
            </a:r>
          </a:p>
          <a:p>
            <a:r>
              <a:rPr lang="en-US" dirty="0"/>
              <a:t>The most important modules are HDFS, YARN and MapReduce.</a:t>
            </a:r>
          </a:p>
          <a:p>
            <a:r>
              <a:rPr lang="en-US" b="1" dirty="0"/>
              <a:t>HDFS (Distributed File System)</a:t>
            </a:r>
            <a:r>
              <a:rPr lang="en-US" dirty="0"/>
              <a:t> is a distributed file system.</a:t>
            </a:r>
          </a:p>
          <a:p>
            <a:r>
              <a:rPr lang="en-US" b="1" dirty="0"/>
              <a:t>YARN (Yet Another Resource Negotiator)</a:t>
            </a:r>
            <a:r>
              <a:rPr lang="en-US" dirty="0"/>
              <a:t> is made for job scheduling and resource management.</a:t>
            </a:r>
          </a:p>
          <a:p>
            <a:r>
              <a:rPr lang="en-US" b="1" dirty="0"/>
              <a:t>MapReduce</a:t>
            </a:r>
            <a:r>
              <a:rPr lang="en-US" dirty="0"/>
              <a:t> is a YARN-based system for parallel processing of large data sets.</a:t>
            </a:r>
          </a:p>
        </p:txBody>
      </p:sp>
    </p:spTree>
    <p:extLst>
      <p:ext uri="{BB962C8B-B14F-4D97-AF65-F5344CB8AC3E}">
        <p14:creationId xmlns:p14="http://schemas.microsoft.com/office/powerpoint/2010/main" val="2158409758"/>
      </p:ext>
    </p:extLst>
  </p:cSld>
  <p:clrMapOvr>
    <a:masterClrMapping/>
  </p:clrMapOvr>
  <p:transition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2CAECB-6B34-EFBB-B124-142932D5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00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2000"/>
              <a:t>Hadoop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CC840F3-B6A1-CF2E-1008-FB7F9B8190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400" y="583200"/>
            <a:ext cx="8063999" cy="2736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1300" dirty="0"/>
              <a:t>HDFS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79777-6EF8-AC95-5692-603F15577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93" y="1319282"/>
            <a:ext cx="4222281" cy="4955518"/>
          </a:xfrm>
        </p:spPr>
        <p:txBody>
          <a:bodyPr/>
          <a:lstStyle/>
          <a:p>
            <a:r>
              <a:rPr lang="en-US" dirty="0"/>
              <a:t>The Concept of HDFS is to split data sets into small chunks within a cluster.</a:t>
            </a:r>
          </a:p>
          <a:p>
            <a:r>
              <a:rPr lang="en-US" dirty="0"/>
              <a:t>A </a:t>
            </a:r>
            <a:r>
              <a:rPr lang="en-US" b="1" dirty="0" err="1"/>
              <a:t>NameNode</a:t>
            </a:r>
            <a:r>
              <a:rPr lang="en-US" dirty="0"/>
              <a:t> (Coordinator Node) is responsible for allocation and management of this divided chunks.</a:t>
            </a:r>
          </a:p>
          <a:p>
            <a:r>
              <a:rPr lang="en-US" dirty="0"/>
              <a:t>Every </a:t>
            </a:r>
            <a:r>
              <a:rPr lang="en-US" dirty="0" err="1"/>
              <a:t>NameNode</a:t>
            </a:r>
            <a:r>
              <a:rPr lang="en-US" dirty="0"/>
              <a:t> got a </a:t>
            </a:r>
            <a:r>
              <a:rPr lang="en-US" b="1" dirty="0" err="1"/>
              <a:t>BackupNode</a:t>
            </a:r>
            <a:r>
              <a:rPr lang="en-US" dirty="0"/>
              <a:t>.</a:t>
            </a:r>
          </a:p>
          <a:p>
            <a:r>
              <a:rPr lang="en-US" dirty="0"/>
              <a:t>A </a:t>
            </a:r>
            <a:r>
              <a:rPr lang="en-US" b="1" dirty="0"/>
              <a:t>Data Node </a:t>
            </a:r>
            <a:r>
              <a:rPr lang="en-US" dirty="0"/>
              <a:t>is a block of different datasets within a cluster.</a:t>
            </a:r>
          </a:p>
          <a:p>
            <a:r>
              <a:rPr lang="en-US" dirty="0"/>
              <a:t>A Data Node stores a part of whole datasets and is usually divided into 128MB chunks.</a:t>
            </a:r>
          </a:p>
          <a:p>
            <a:r>
              <a:rPr lang="en-US" dirty="0"/>
              <a:t>Every Data Node got usually three replicas to ensure integrity and fault tolerance.</a:t>
            </a:r>
          </a:p>
          <a:p>
            <a:r>
              <a:rPr lang="en-US" dirty="0"/>
              <a:t>A Consumer is always communicating with the </a:t>
            </a:r>
            <a:r>
              <a:rPr lang="en-US" dirty="0" err="1"/>
              <a:t>NameNode</a:t>
            </a:r>
            <a:r>
              <a:rPr lang="en-US" dirty="0"/>
              <a:t> for reading or writing data.</a:t>
            </a:r>
          </a:p>
        </p:txBody>
      </p:sp>
      <p:pic>
        <p:nvPicPr>
          <p:cNvPr id="9" name="Grafik 8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80B39648-B404-C97F-A4F3-6FB8689E4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4399" y="1745558"/>
            <a:ext cx="4030512" cy="39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348506"/>
      </p:ext>
    </p:extLst>
  </p:cSld>
  <p:clrMapOvr>
    <a:masterClrMapping/>
  </p:clrMapOvr>
  <p:transition>
    <p:dissolv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2CAECB-6B34-EFBB-B124-142932D5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00" y="184706"/>
            <a:ext cx="8063999" cy="3693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2000"/>
              <a:t>Hadoop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CC840F3-B6A1-CF2E-1008-FB7F9B8190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2400" y="583200"/>
            <a:ext cx="8063999" cy="2736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1300"/>
              <a:t>MapReduce</a:t>
            </a:r>
          </a:p>
        </p:txBody>
      </p:sp>
      <p:pic>
        <p:nvPicPr>
          <p:cNvPr id="6" name="Grafik 5" descr="Ein Bild, das Text, Screenshot, Grafikdesign, Grafiken enthält.&#10;&#10;Automatisch generierte Beschreibung">
            <a:extLst>
              <a:ext uri="{FF2B5EF4-FFF2-40B4-BE49-F238E27FC236}">
                <a16:creationId xmlns:a16="http://schemas.microsoft.com/office/drawing/2014/main" id="{9F5E923E-B012-E8FF-8281-8A3ABCCB3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7385" y="1174485"/>
            <a:ext cx="4139014" cy="450903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E47FF-2BD3-F9F8-DCC0-EE67A1453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93" y="1319282"/>
            <a:ext cx="4222281" cy="4955518"/>
          </a:xfrm>
        </p:spPr>
        <p:txBody>
          <a:bodyPr/>
          <a:lstStyle/>
          <a:p>
            <a:r>
              <a:rPr lang="en-US" dirty="0"/>
              <a:t>MapReduce is used for processing large data sets using Map, Shuffle and Reduce phases.</a:t>
            </a:r>
          </a:p>
          <a:p>
            <a:r>
              <a:rPr lang="en-US" b="1" dirty="0"/>
              <a:t>Map Phase </a:t>
            </a:r>
            <a:r>
              <a:rPr lang="en-US" dirty="0"/>
              <a:t>divides data into key-value pairs and process each pair independently by categorizing or applying specific computations. </a:t>
            </a:r>
            <a:endParaRPr lang="en-US" b="1" dirty="0"/>
          </a:p>
          <a:p>
            <a:r>
              <a:rPr lang="en-US" b="1" dirty="0"/>
              <a:t>Shuffle Phase </a:t>
            </a:r>
            <a:r>
              <a:rPr lang="en-US" dirty="0"/>
              <a:t>reorganization and redistribution of the key-value pairs generated in the Map Phase. This ensures that all values for a particular key are grouped together and sent to the same Reducer.</a:t>
            </a:r>
          </a:p>
          <a:p>
            <a:r>
              <a:rPr lang="en-US" b="1" dirty="0"/>
              <a:t>Reduce Phase </a:t>
            </a:r>
            <a:r>
              <a:rPr lang="en-US" dirty="0"/>
              <a:t>operates on each group of key-values, possibly combining or summarizing them to produce the final output.</a:t>
            </a:r>
          </a:p>
        </p:txBody>
      </p:sp>
    </p:spTree>
    <p:extLst>
      <p:ext uri="{BB962C8B-B14F-4D97-AF65-F5344CB8AC3E}">
        <p14:creationId xmlns:p14="http://schemas.microsoft.com/office/powerpoint/2010/main" val="3664524661"/>
      </p:ext>
    </p:extLst>
  </p:cSld>
  <p:clrMapOvr>
    <a:masterClrMapping/>
  </p:clrMapOvr>
  <p:transition>
    <p:dissolv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fNggB5j5u4R9y848IjgM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Leere Präsentation">
  <a:themeElements>
    <a:clrScheme name="Leere Präsentation 2">
      <a:dk1>
        <a:srgbClr val="000000"/>
      </a:dk1>
      <a:lt1>
        <a:srgbClr val="FFFFFF"/>
      </a:lt1>
      <a:dk2>
        <a:srgbClr val="005EAD"/>
      </a:dk2>
      <a:lt2>
        <a:srgbClr val="000000"/>
      </a:lt2>
      <a:accent1>
        <a:srgbClr val="C0C0C0"/>
      </a:accent1>
      <a:accent2>
        <a:srgbClr val="005EAD"/>
      </a:accent2>
      <a:accent3>
        <a:srgbClr val="FFFFFF"/>
      </a:accent3>
      <a:accent4>
        <a:srgbClr val="000000"/>
      </a:accent4>
      <a:accent5>
        <a:srgbClr val="DCDCDC"/>
      </a:accent5>
      <a:accent6>
        <a:srgbClr val="00549C"/>
      </a:accent6>
      <a:hlink>
        <a:srgbClr val="B2B2B2"/>
      </a:hlink>
      <a:folHlink>
        <a:srgbClr val="000000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2"/>
              </a:solidFill>
            </a14:hiddenFill>
          </a:ext>
          <a:ext uri="{AF507438-7753-43e0-B8FC-AC1667EBCBE1}">
            <a14:hiddenEffects xmlns:a14="http://schemas.microsoft.com/office/drawing/2010/main" xmlns="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2"/>
              </a:solidFill>
            </a14:hiddenFill>
          </a:ext>
          <a:ext uri="{AF507438-7753-43e0-B8FC-AC1667EBCBE1}">
            <a14:hiddenEffects xmlns:a14="http://schemas.microsoft.com/office/drawing/2010/main" xmlns="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33CC"/>
        </a:dk2>
        <a:lt2>
          <a:srgbClr val="000000"/>
        </a:lt2>
        <a:accent1>
          <a:srgbClr val="3399FF"/>
        </a:accent1>
        <a:accent2>
          <a:srgbClr val="0033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002DB9"/>
        </a:accent6>
        <a:hlink>
          <a:srgbClr val="CC00CC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5EAD"/>
        </a:dk2>
        <a:lt2>
          <a:srgbClr val="000000"/>
        </a:lt2>
        <a:accent1>
          <a:srgbClr val="C0C0C0"/>
        </a:accent1>
        <a:accent2>
          <a:srgbClr val="005EAD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49C"/>
        </a:accent6>
        <a:hlink>
          <a:srgbClr val="B2B2B2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125F4E23-4BA2-4D5B-9D0A-C360A682EFF5}">
  <we:reference id="wa200000113" version="1.0.0.0" store="en-US" storeType="OMEX"/>
  <we:alternateReferences>
    <we:reference id="wa200000113" version="1.0.0.0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Macintosh HD:PROGRAMME:Microsoft Office 98:Vorlagen:Leere Präsentation</Template>
  <TotalTime>0</TotalTime>
  <Words>1580</Words>
  <Application>Microsoft Office PowerPoint</Application>
  <PresentationFormat>Bildschirmpräsentation (4:3)</PresentationFormat>
  <Paragraphs>176</Paragraphs>
  <Slides>23</Slides>
  <Notes>1</Notes>
  <HiddenSlides>0</HiddenSlides>
  <MMClips>0</MMClips>
  <ScaleCrop>false</ScaleCrop>
  <HeadingPairs>
    <vt:vector size="10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</vt:i4>
      </vt:variant>
      <vt:variant>
        <vt:lpstr>Zielgruppenorientierte Präsentationen</vt:lpstr>
      </vt:variant>
      <vt:variant>
        <vt:i4>1</vt:i4>
      </vt:variant>
    </vt:vector>
  </HeadingPairs>
  <TitlesOfParts>
    <vt:vector size="30" baseType="lpstr">
      <vt:lpstr>Arial</vt:lpstr>
      <vt:lpstr>Syntax</vt:lpstr>
      <vt:lpstr>Times</vt:lpstr>
      <vt:lpstr>Wingdings</vt:lpstr>
      <vt:lpstr>Leere Präsentation</vt:lpstr>
      <vt:lpstr>think-cell Folie</vt:lpstr>
      <vt:lpstr>Data Analysis in Big Data</vt:lpstr>
      <vt:lpstr>Data Analysis in Big Data</vt:lpstr>
      <vt:lpstr>History</vt:lpstr>
      <vt:lpstr>Traditional Infrastructure</vt:lpstr>
      <vt:lpstr>Lambda Architecture</vt:lpstr>
      <vt:lpstr>Lambda Architecture</vt:lpstr>
      <vt:lpstr>Hadoop</vt:lpstr>
      <vt:lpstr>Hadoop</vt:lpstr>
      <vt:lpstr>Hadoop</vt:lpstr>
      <vt:lpstr>Apache Spark</vt:lpstr>
      <vt:lpstr>Apache Spark</vt:lpstr>
      <vt:lpstr>Kappa Architecture</vt:lpstr>
      <vt:lpstr>Kappa Architecture</vt:lpstr>
      <vt:lpstr>Introduction to Apache Kafka</vt:lpstr>
      <vt:lpstr>Apache Kafka</vt:lpstr>
      <vt:lpstr>Apache Flink</vt:lpstr>
      <vt:lpstr>Apache Flink</vt:lpstr>
      <vt:lpstr>Real Case Study: Twitter</vt:lpstr>
      <vt:lpstr>Real Case Study: Twitter</vt:lpstr>
      <vt:lpstr>Real Case Study: Twitter</vt:lpstr>
      <vt:lpstr>Real Case Study: Twitter</vt:lpstr>
      <vt:lpstr>Lambda vs Kappa</vt:lpstr>
      <vt:lpstr>Literature</vt:lpstr>
      <vt:lpstr>Mustermann1</vt:lpstr>
    </vt:vector>
  </TitlesOfParts>
  <Company>Susanne Hampe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Fachhochschule Südwestfalen</dc:title>
  <dc:creator>Susanne Hampe</dc:creator>
  <cp:lastModifiedBy>Vitali K</cp:lastModifiedBy>
  <cp:revision>526</cp:revision>
  <cp:lastPrinted>2010-04-29T14:30:22Z</cp:lastPrinted>
  <dcterms:created xsi:type="dcterms:W3CDTF">2010-04-29T12:39:23Z</dcterms:created>
  <dcterms:modified xsi:type="dcterms:W3CDTF">2023-08-05T12:37:04Z</dcterms:modified>
</cp:coreProperties>
</file>

<file path=docProps/thumbnail.jpeg>
</file>